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p:sldMasterIdLst>
    <p:sldMasterId id="2147483648" r:id="rId1"/>
  </p:sldMasterIdLst>
  <p:notesMasterIdLst>
    <p:notesMasterId r:id="rId25"/>
  </p:notesMasterIdLst>
  <p:handoutMasterIdLst>
    <p:handoutMasterId r:id="rId26"/>
  </p:handoutMasterIdLst>
  <p:sldIdLst>
    <p:sldId id="381" r:id="rId2"/>
    <p:sldId id="478" r:id="rId3"/>
    <p:sldId id="479" r:id="rId4"/>
    <p:sldId id="367" r:id="rId5"/>
    <p:sldId id="471" r:id="rId6"/>
    <p:sldId id="470" r:id="rId7"/>
    <p:sldId id="475" r:id="rId8"/>
    <p:sldId id="426" r:id="rId9"/>
    <p:sldId id="406" r:id="rId10"/>
    <p:sldId id="476" r:id="rId11"/>
    <p:sldId id="474" r:id="rId12"/>
    <p:sldId id="465" r:id="rId13"/>
    <p:sldId id="477" r:id="rId14"/>
    <p:sldId id="464" r:id="rId15"/>
    <p:sldId id="467" r:id="rId16"/>
    <p:sldId id="412" r:id="rId17"/>
    <p:sldId id="312" r:id="rId18"/>
    <p:sldId id="469" r:id="rId19"/>
    <p:sldId id="296" r:id="rId20"/>
    <p:sldId id="473" r:id="rId21"/>
    <p:sldId id="459" r:id="rId22"/>
    <p:sldId id="460" r:id="rId23"/>
    <p:sldId id="463" r:id="rId24"/>
  </p:sldIdLst>
  <p:sldSz cx="6858000" cy="9144000" type="screen4x3"/>
  <p:notesSz cx="7010400" cy="9296400"/>
  <p:defaultTextStyle>
    <a:defPPr>
      <a:defRPr lang="en-US"/>
    </a:defPPr>
    <a:lvl1pPr algn="ctr" rtl="0" eaLnBrk="0" fontAlgn="base" hangingPunct="0">
      <a:spcBef>
        <a:spcPct val="0"/>
      </a:spcBef>
      <a:spcAft>
        <a:spcPct val="0"/>
      </a:spcAft>
      <a:defRPr sz="2000" b="1" kern="1200">
        <a:solidFill>
          <a:schemeClr val="tx1"/>
        </a:solidFill>
        <a:latin typeface="Arial" pitchFamily="34" charset="0"/>
        <a:ea typeface="+mn-ea"/>
        <a:cs typeface="+mn-cs"/>
      </a:defRPr>
    </a:lvl1pPr>
    <a:lvl2pPr marL="457200" algn="ctr" rtl="0" eaLnBrk="0" fontAlgn="base" hangingPunct="0">
      <a:spcBef>
        <a:spcPct val="0"/>
      </a:spcBef>
      <a:spcAft>
        <a:spcPct val="0"/>
      </a:spcAft>
      <a:defRPr sz="2000" b="1" kern="1200">
        <a:solidFill>
          <a:schemeClr val="tx1"/>
        </a:solidFill>
        <a:latin typeface="Arial" pitchFamily="34" charset="0"/>
        <a:ea typeface="+mn-ea"/>
        <a:cs typeface="+mn-cs"/>
      </a:defRPr>
    </a:lvl2pPr>
    <a:lvl3pPr marL="914400" algn="ctr" rtl="0" eaLnBrk="0" fontAlgn="base" hangingPunct="0">
      <a:spcBef>
        <a:spcPct val="0"/>
      </a:spcBef>
      <a:spcAft>
        <a:spcPct val="0"/>
      </a:spcAft>
      <a:defRPr sz="2000" b="1" kern="1200">
        <a:solidFill>
          <a:schemeClr val="tx1"/>
        </a:solidFill>
        <a:latin typeface="Arial" pitchFamily="34" charset="0"/>
        <a:ea typeface="+mn-ea"/>
        <a:cs typeface="+mn-cs"/>
      </a:defRPr>
    </a:lvl3pPr>
    <a:lvl4pPr marL="1371600" algn="ctr" rtl="0" eaLnBrk="0" fontAlgn="base" hangingPunct="0">
      <a:spcBef>
        <a:spcPct val="0"/>
      </a:spcBef>
      <a:spcAft>
        <a:spcPct val="0"/>
      </a:spcAft>
      <a:defRPr sz="2000" b="1" kern="1200">
        <a:solidFill>
          <a:schemeClr val="tx1"/>
        </a:solidFill>
        <a:latin typeface="Arial" pitchFamily="34" charset="0"/>
        <a:ea typeface="+mn-ea"/>
        <a:cs typeface="+mn-cs"/>
      </a:defRPr>
    </a:lvl4pPr>
    <a:lvl5pPr marL="1828800" algn="ctr" rtl="0" eaLnBrk="0" fontAlgn="base" hangingPunct="0">
      <a:spcBef>
        <a:spcPct val="0"/>
      </a:spcBef>
      <a:spcAft>
        <a:spcPct val="0"/>
      </a:spcAft>
      <a:defRPr sz="2000" b="1" kern="1200">
        <a:solidFill>
          <a:schemeClr val="tx1"/>
        </a:solidFill>
        <a:latin typeface="Arial" pitchFamily="34" charset="0"/>
        <a:ea typeface="+mn-ea"/>
        <a:cs typeface="+mn-cs"/>
      </a:defRPr>
    </a:lvl5pPr>
    <a:lvl6pPr marL="2286000" algn="l" defTabSz="914400" rtl="0" eaLnBrk="1" latinLnBrk="0" hangingPunct="1">
      <a:defRPr sz="2000" b="1" kern="1200">
        <a:solidFill>
          <a:schemeClr val="tx1"/>
        </a:solidFill>
        <a:latin typeface="Arial" pitchFamily="34" charset="0"/>
        <a:ea typeface="+mn-ea"/>
        <a:cs typeface="+mn-cs"/>
      </a:defRPr>
    </a:lvl6pPr>
    <a:lvl7pPr marL="2743200" algn="l" defTabSz="914400" rtl="0" eaLnBrk="1" latinLnBrk="0" hangingPunct="1">
      <a:defRPr sz="2000" b="1" kern="1200">
        <a:solidFill>
          <a:schemeClr val="tx1"/>
        </a:solidFill>
        <a:latin typeface="Arial" pitchFamily="34" charset="0"/>
        <a:ea typeface="+mn-ea"/>
        <a:cs typeface="+mn-cs"/>
      </a:defRPr>
    </a:lvl7pPr>
    <a:lvl8pPr marL="3200400" algn="l" defTabSz="914400" rtl="0" eaLnBrk="1" latinLnBrk="0" hangingPunct="1">
      <a:defRPr sz="2000" b="1" kern="1200">
        <a:solidFill>
          <a:schemeClr val="tx1"/>
        </a:solidFill>
        <a:latin typeface="Arial" pitchFamily="34" charset="0"/>
        <a:ea typeface="+mn-ea"/>
        <a:cs typeface="+mn-cs"/>
      </a:defRPr>
    </a:lvl8pPr>
    <a:lvl9pPr marL="3657600" algn="l" defTabSz="914400" rtl="0" eaLnBrk="1" latinLnBrk="0" hangingPunct="1">
      <a:defRPr sz="2000" b="1" kern="1200">
        <a:solidFill>
          <a:schemeClr val="tx1"/>
        </a:solidFill>
        <a:latin typeface="Arial"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a:srgbClr val="0066FF"/>
    <a:srgbClr val="DDDDDD"/>
    <a:srgbClr val="C0C0C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15620" autoAdjust="0"/>
    <p:restoredTop sz="70867" autoAdjust="0"/>
  </p:normalViewPr>
  <p:slideViewPr>
    <p:cSldViewPr snapToGrid="0">
      <p:cViewPr varScale="1">
        <p:scale>
          <a:sx n="56" d="100"/>
          <a:sy n="56" d="100"/>
        </p:scale>
        <p:origin x="-2076" y="-102"/>
      </p:cViewPr>
      <p:guideLst>
        <p:guide orient="horz" pos="5567"/>
        <p:guide pos="2767"/>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90" d="100"/>
        <a:sy n="90" d="100"/>
      </p:scale>
      <p:origin x="0" y="0"/>
    </p:cViewPr>
  </p:sorterViewPr>
  <p:notesViewPr>
    <p:cSldViewPr snapToGrid="0">
      <p:cViewPr varScale="1">
        <p:scale>
          <a:sx n="49" d="100"/>
          <a:sy n="49" d="100"/>
        </p:scale>
        <p:origin x="-912" y="-84"/>
      </p:cViewPr>
      <p:guideLst>
        <p:guide orient="horz" pos="2927"/>
        <p:guide pos="2207"/>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hdr" sz="quarter"/>
          </p:nvPr>
        </p:nvSpPr>
        <p:spPr bwMode="auto">
          <a:xfrm>
            <a:off x="1" y="0"/>
            <a:ext cx="3008630" cy="471488"/>
          </a:xfrm>
          <a:prstGeom prst="rect">
            <a:avLst/>
          </a:prstGeom>
          <a:noFill/>
          <a:ln w="9525">
            <a:noFill/>
            <a:miter lim="800000"/>
            <a:headEnd/>
            <a:tailEnd/>
          </a:ln>
          <a:effectLst/>
        </p:spPr>
        <p:txBody>
          <a:bodyPr vert="horz" wrap="square" lIns="92909" tIns="46455" rIns="92909" bIns="46455" numCol="1" anchor="t" anchorCtr="0" compatLnSpc="1">
            <a:prstTxWarp prst="textNoShape">
              <a:avLst/>
            </a:prstTxWarp>
          </a:bodyPr>
          <a:lstStyle>
            <a:lvl1pPr algn="l" defTabSz="928688">
              <a:defRPr sz="1200" b="0" smtClean="0"/>
            </a:lvl1pPr>
          </a:lstStyle>
          <a:p>
            <a:pPr>
              <a:defRPr/>
            </a:pPr>
            <a:endParaRPr lang="en-US"/>
          </a:p>
        </p:txBody>
      </p:sp>
      <p:sp>
        <p:nvSpPr>
          <p:cNvPr id="27651" name="Rectangle 3"/>
          <p:cNvSpPr>
            <a:spLocks noGrp="1" noChangeArrowheads="1"/>
          </p:cNvSpPr>
          <p:nvPr>
            <p:ph type="dt" sz="quarter" idx="1"/>
          </p:nvPr>
        </p:nvSpPr>
        <p:spPr bwMode="auto">
          <a:xfrm>
            <a:off x="3987166" y="0"/>
            <a:ext cx="3007007" cy="471488"/>
          </a:xfrm>
          <a:prstGeom prst="rect">
            <a:avLst/>
          </a:prstGeom>
          <a:noFill/>
          <a:ln w="9525">
            <a:noFill/>
            <a:miter lim="800000"/>
            <a:headEnd/>
            <a:tailEnd/>
          </a:ln>
          <a:effectLst/>
        </p:spPr>
        <p:txBody>
          <a:bodyPr vert="horz" wrap="square" lIns="92909" tIns="46455" rIns="92909" bIns="46455" numCol="1" anchor="t" anchorCtr="0" compatLnSpc="1">
            <a:prstTxWarp prst="textNoShape">
              <a:avLst/>
            </a:prstTxWarp>
          </a:bodyPr>
          <a:lstStyle>
            <a:lvl1pPr algn="r" defTabSz="928688">
              <a:defRPr sz="1200" b="0" smtClean="0"/>
            </a:lvl1pPr>
          </a:lstStyle>
          <a:p>
            <a:pPr>
              <a:defRPr/>
            </a:pPr>
            <a:endParaRPr lang="en-US"/>
          </a:p>
        </p:txBody>
      </p:sp>
      <p:sp>
        <p:nvSpPr>
          <p:cNvPr id="27652" name="Rectangle 4"/>
          <p:cNvSpPr>
            <a:spLocks noGrp="1" noChangeArrowheads="1"/>
          </p:cNvSpPr>
          <p:nvPr>
            <p:ph type="ftr" sz="quarter" idx="2"/>
          </p:nvPr>
        </p:nvSpPr>
        <p:spPr bwMode="auto">
          <a:xfrm>
            <a:off x="1" y="8824914"/>
            <a:ext cx="3008630" cy="471487"/>
          </a:xfrm>
          <a:prstGeom prst="rect">
            <a:avLst/>
          </a:prstGeom>
          <a:noFill/>
          <a:ln w="9525">
            <a:noFill/>
            <a:miter lim="800000"/>
            <a:headEnd/>
            <a:tailEnd/>
          </a:ln>
          <a:effectLst/>
        </p:spPr>
        <p:txBody>
          <a:bodyPr vert="horz" wrap="square" lIns="92909" tIns="46455" rIns="92909" bIns="46455" numCol="1" anchor="b" anchorCtr="0" compatLnSpc="1">
            <a:prstTxWarp prst="textNoShape">
              <a:avLst/>
            </a:prstTxWarp>
          </a:bodyPr>
          <a:lstStyle>
            <a:lvl1pPr algn="l" defTabSz="928688">
              <a:defRPr sz="1200" b="0" smtClean="0"/>
            </a:lvl1pPr>
          </a:lstStyle>
          <a:p>
            <a:pPr>
              <a:defRPr/>
            </a:pPr>
            <a:endParaRPr lang="en-US"/>
          </a:p>
        </p:txBody>
      </p:sp>
      <p:sp>
        <p:nvSpPr>
          <p:cNvPr id="27653" name="Rectangle 5"/>
          <p:cNvSpPr>
            <a:spLocks noGrp="1" noChangeArrowheads="1"/>
          </p:cNvSpPr>
          <p:nvPr>
            <p:ph type="sldNum" sz="quarter" idx="3"/>
          </p:nvPr>
        </p:nvSpPr>
        <p:spPr bwMode="auto">
          <a:xfrm>
            <a:off x="3987166" y="8824914"/>
            <a:ext cx="3007007" cy="471487"/>
          </a:xfrm>
          <a:prstGeom prst="rect">
            <a:avLst/>
          </a:prstGeom>
          <a:noFill/>
          <a:ln w="9525">
            <a:noFill/>
            <a:miter lim="800000"/>
            <a:headEnd/>
            <a:tailEnd/>
          </a:ln>
          <a:effectLst/>
        </p:spPr>
        <p:txBody>
          <a:bodyPr vert="horz" wrap="square" lIns="92909" tIns="46455" rIns="92909" bIns="46455" numCol="1" anchor="b" anchorCtr="0" compatLnSpc="1">
            <a:prstTxWarp prst="textNoShape">
              <a:avLst/>
            </a:prstTxWarp>
          </a:bodyPr>
          <a:lstStyle>
            <a:lvl1pPr algn="r" defTabSz="928688">
              <a:defRPr sz="1200" b="0" smtClean="0"/>
            </a:lvl1pPr>
          </a:lstStyle>
          <a:p>
            <a:pPr>
              <a:defRPr/>
            </a:pPr>
            <a:fld id="{7EAFD5C3-2C91-4554-960D-F521154DCFC9}" type="slidenum">
              <a:rPr lang="en-US"/>
              <a:pPr>
                <a:defRPr/>
              </a:pPr>
              <a:t>‹#›</a:t>
            </a:fld>
            <a:endParaRPr lang="en-US"/>
          </a:p>
        </p:txBody>
      </p:sp>
    </p:spTree>
    <p:extLst>
      <p:ext uri="{BB962C8B-B14F-4D97-AF65-F5344CB8AC3E}">
        <p14:creationId xmlns:p14="http://schemas.microsoft.com/office/powerpoint/2010/main" val="426813122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3037840" cy="461963"/>
          </a:xfrm>
          <a:prstGeom prst="rect">
            <a:avLst/>
          </a:prstGeom>
          <a:noFill/>
          <a:ln w="9525">
            <a:noFill/>
            <a:miter lim="800000"/>
            <a:headEnd/>
            <a:tailEnd/>
          </a:ln>
          <a:effectLst/>
        </p:spPr>
        <p:txBody>
          <a:bodyPr vert="horz" wrap="square" lIns="92909" tIns="46455" rIns="92909" bIns="46455" numCol="1" anchor="t" anchorCtr="0" compatLnSpc="1">
            <a:prstTxWarp prst="textNoShape">
              <a:avLst/>
            </a:prstTxWarp>
          </a:bodyPr>
          <a:lstStyle>
            <a:lvl1pPr algn="l" defTabSz="928688">
              <a:defRPr sz="1200" b="0" smtClean="0">
                <a:latin typeface="Times New Roman" pitchFamily="18" charset="0"/>
              </a:defRPr>
            </a:lvl1pPr>
          </a:lstStyle>
          <a:p>
            <a:pPr>
              <a:defRPr/>
            </a:pPr>
            <a:endParaRPr lang="en-US"/>
          </a:p>
        </p:txBody>
      </p:sp>
      <p:sp>
        <p:nvSpPr>
          <p:cNvPr id="4099" name="Rectangle 3"/>
          <p:cNvSpPr>
            <a:spLocks noGrp="1" noChangeArrowheads="1"/>
          </p:cNvSpPr>
          <p:nvPr>
            <p:ph type="dt" idx="1"/>
          </p:nvPr>
        </p:nvSpPr>
        <p:spPr bwMode="auto">
          <a:xfrm>
            <a:off x="3974183" y="0"/>
            <a:ext cx="3036217" cy="461963"/>
          </a:xfrm>
          <a:prstGeom prst="rect">
            <a:avLst/>
          </a:prstGeom>
          <a:noFill/>
          <a:ln w="9525">
            <a:noFill/>
            <a:miter lim="800000"/>
            <a:headEnd/>
            <a:tailEnd/>
          </a:ln>
          <a:effectLst/>
        </p:spPr>
        <p:txBody>
          <a:bodyPr vert="horz" wrap="square" lIns="92909" tIns="46455" rIns="92909" bIns="46455" numCol="1" anchor="t" anchorCtr="0" compatLnSpc="1">
            <a:prstTxWarp prst="textNoShape">
              <a:avLst/>
            </a:prstTxWarp>
          </a:bodyPr>
          <a:lstStyle>
            <a:lvl1pPr algn="r" defTabSz="928688">
              <a:defRPr sz="1200" b="0" smtClean="0">
                <a:latin typeface="Times New Roman" pitchFamily="18" charset="0"/>
              </a:defRPr>
            </a:lvl1pPr>
          </a:lstStyle>
          <a:p>
            <a:pPr>
              <a:defRPr/>
            </a:pPr>
            <a:endParaRPr lang="en-US"/>
          </a:p>
        </p:txBody>
      </p:sp>
      <p:sp>
        <p:nvSpPr>
          <p:cNvPr id="62468" name="Rectangle 4"/>
          <p:cNvSpPr>
            <a:spLocks noGrp="1" noRot="1" noChangeAspect="1" noChangeArrowheads="1" noTextEdit="1"/>
          </p:cNvSpPr>
          <p:nvPr>
            <p:ph type="sldImg" idx="2"/>
          </p:nvPr>
        </p:nvSpPr>
        <p:spPr bwMode="auto">
          <a:xfrm>
            <a:off x="2198688" y="698500"/>
            <a:ext cx="2613025" cy="3482975"/>
          </a:xfrm>
          <a:prstGeom prst="rect">
            <a:avLst/>
          </a:prstGeom>
          <a:noFill/>
          <a:ln w="9525">
            <a:solidFill>
              <a:srgbClr val="000000"/>
            </a:solidFill>
            <a:miter lim="800000"/>
            <a:headEnd/>
            <a:tailEnd/>
          </a:ln>
        </p:spPr>
      </p:sp>
      <p:sp>
        <p:nvSpPr>
          <p:cNvPr id="4101" name="Rectangle 5"/>
          <p:cNvSpPr>
            <a:spLocks noGrp="1" noChangeArrowheads="1"/>
          </p:cNvSpPr>
          <p:nvPr>
            <p:ph type="body" sz="quarter" idx="3"/>
          </p:nvPr>
        </p:nvSpPr>
        <p:spPr bwMode="auto">
          <a:xfrm>
            <a:off x="934720" y="4414838"/>
            <a:ext cx="5140960" cy="4183062"/>
          </a:xfrm>
          <a:prstGeom prst="rect">
            <a:avLst/>
          </a:prstGeom>
          <a:noFill/>
          <a:ln w="9525">
            <a:noFill/>
            <a:miter lim="800000"/>
            <a:headEnd/>
            <a:tailEnd/>
          </a:ln>
          <a:effectLst/>
        </p:spPr>
        <p:txBody>
          <a:bodyPr vert="horz" wrap="square" lIns="92909" tIns="46455" rIns="92909" bIns="46455"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4102" name="Rectangle 6"/>
          <p:cNvSpPr>
            <a:spLocks noGrp="1" noChangeArrowheads="1"/>
          </p:cNvSpPr>
          <p:nvPr>
            <p:ph type="ftr" sz="quarter" idx="4"/>
          </p:nvPr>
        </p:nvSpPr>
        <p:spPr bwMode="auto">
          <a:xfrm>
            <a:off x="0" y="8834438"/>
            <a:ext cx="3037840" cy="461962"/>
          </a:xfrm>
          <a:prstGeom prst="rect">
            <a:avLst/>
          </a:prstGeom>
          <a:noFill/>
          <a:ln w="9525">
            <a:noFill/>
            <a:miter lim="800000"/>
            <a:headEnd/>
            <a:tailEnd/>
          </a:ln>
          <a:effectLst/>
        </p:spPr>
        <p:txBody>
          <a:bodyPr vert="horz" wrap="square" lIns="92909" tIns="46455" rIns="92909" bIns="46455" numCol="1" anchor="b" anchorCtr="0" compatLnSpc="1">
            <a:prstTxWarp prst="textNoShape">
              <a:avLst/>
            </a:prstTxWarp>
          </a:bodyPr>
          <a:lstStyle>
            <a:lvl1pPr algn="l" defTabSz="928688">
              <a:defRPr sz="1200" b="0" smtClean="0">
                <a:latin typeface="Times New Roman" pitchFamily="18" charset="0"/>
              </a:defRPr>
            </a:lvl1pPr>
          </a:lstStyle>
          <a:p>
            <a:pPr>
              <a:defRPr/>
            </a:pPr>
            <a:endParaRPr lang="en-US"/>
          </a:p>
        </p:txBody>
      </p:sp>
      <p:sp>
        <p:nvSpPr>
          <p:cNvPr id="4103" name="Rectangle 7"/>
          <p:cNvSpPr>
            <a:spLocks noGrp="1" noChangeArrowheads="1"/>
          </p:cNvSpPr>
          <p:nvPr>
            <p:ph type="sldNum" sz="quarter" idx="5"/>
          </p:nvPr>
        </p:nvSpPr>
        <p:spPr bwMode="auto">
          <a:xfrm>
            <a:off x="3974183" y="8834438"/>
            <a:ext cx="3036217" cy="461962"/>
          </a:xfrm>
          <a:prstGeom prst="rect">
            <a:avLst/>
          </a:prstGeom>
          <a:noFill/>
          <a:ln w="9525">
            <a:noFill/>
            <a:miter lim="800000"/>
            <a:headEnd/>
            <a:tailEnd/>
          </a:ln>
          <a:effectLst/>
        </p:spPr>
        <p:txBody>
          <a:bodyPr vert="horz" wrap="square" lIns="92909" tIns="46455" rIns="92909" bIns="46455" numCol="1" anchor="b" anchorCtr="0" compatLnSpc="1">
            <a:prstTxWarp prst="textNoShape">
              <a:avLst/>
            </a:prstTxWarp>
          </a:bodyPr>
          <a:lstStyle>
            <a:lvl1pPr algn="r" defTabSz="928688">
              <a:defRPr sz="1200" b="0" smtClean="0">
                <a:latin typeface="Times New Roman" pitchFamily="18" charset="0"/>
              </a:defRPr>
            </a:lvl1pPr>
          </a:lstStyle>
          <a:p>
            <a:pPr>
              <a:defRPr/>
            </a:pPr>
            <a:fld id="{0E8EB07B-BE07-4118-A9F3-68004BEC7E5D}" type="slidenum">
              <a:rPr lang="en-US"/>
              <a:pPr>
                <a:defRPr/>
              </a:pPr>
              <a:t>‹#›</a:t>
            </a:fld>
            <a:endParaRPr lang="en-US"/>
          </a:p>
        </p:txBody>
      </p:sp>
    </p:spTree>
    <p:extLst>
      <p:ext uri="{BB962C8B-B14F-4D97-AF65-F5344CB8AC3E}">
        <p14:creationId xmlns:p14="http://schemas.microsoft.com/office/powerpoint/2010/main" val="262954433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Outstanding in the field: AGL systems &amp; the La Marque Geophysical Observatory</a:t>
            </a:r>
          </a:p>
          <a:p>
            <a:r>
              <a:rPr lang="en-US" dirty="0" smtClean="0"/>
              <a:t>For those of you who don’t know me, I’m more of an Experimentalist, rather than a Theoretician.</a:t>
            </a:r>
          </a:p>
          <a:p>
            <a:r>
              <a:rPr lang="en-US" dirty="0" smtClean="0"/>
              <a:t>And I want to assure you that no equations were abused during the preparation of this talk.</a:t>
            </a:r>
          </a:p>
          <a:p>
            <a:endParaRPr lang="en-US" baseline="0" dirty="0" smtClean="0"/>
          </a:p>
          <a:p>
            <a:r>
              <a:rPr lang="en-US" dirty="0" smtClean="0"/>
              <a:t>Now</a:t>
            </a:r>
            <a:r>
              <a:rPr lang="en-US" baseline="0" dirty="0" smtClean="0"/>
              <a:t> …</a:t>
            </a:r>
            <a:r>
              <a:rPr lang="en-US" dirty="0" smtClean="0"/>
              <a:t> What do I bring to the table at the Allied</a:t>
            </a:r>
            <a:r>
              <a:rPr lang="en-US" baseline="0" dirty="0" smtClean="0"/>
              <a:t> Geophysical labs?</a:t>
            </a:r>
          </a:p>
          <a:p>
            <a:r>
              <a:rPr lang="en-US" baseline="0" dirty="0" smtClean="0"/>
              <a:t>Industry perspective, project management, a perspective on best practices, and integration of  geology, acquisition, processing &amp; interpretation.</a:t>
            </a:r>
            <a:endParaRPr lang="en-US" dirty="0" smtClean="0"/>
          </a:p>
          <a:p>
            <a:endParaRPr lang="en-US" dirty="0" smtClean="0"/>
          </a:p>
          <a:p>
            <a:r>
              <a:rPr lang="en-US" dirty="0" smtClean="0"/>
              <a:t>Thanks </a:t>
            </a:r>
            <a:r>
              <a:rPr lang="en-US" dirty="0" smtClean="0"/>
              <a:t>for taking the time to come to this meeting</a:t>
            </a:r>
            <a:r>
              <a:rPr lang="en-US" dirty="0" smtClean="0"/>
              <a:t>.  We know the challenges of time management and I know</a:t>
            </a:r>
            <a:r>
              <a:rPr lang="en-US" baseline="0" dirty="0" smtClean="0"/>
              <a:t> you will get plenty of bang for your buck.</a:t>
            </a:r>
          </a:p>
          <a:p>
            <a:endParaRPr lang="en-US" baseline="0" dirty="0" smtClean="0"/>
          </a:p>
          <a:p>
            <a:r>
              <a:rPr lang="en-US" dirty="0" smtClean="0"/>
              <a:t>I </a:t>
            </a:r>
            <a:r>
              <a:rPr lang="en-US" dirty="0" smtClean="0"/>
              <a:t>decided last summer to take early retirement from the O&amp;G business to teach field methods.</a:t>
            </a:r>
            <a:r>
              <a:rPr lang="en-US" baseline="0" dirty="0" smtClean="0"/>
              <a:t>  At my respective employers, </a:t>
            </a:r>
            <a:r>
              <a:rPr lang="en-US" dirty="0" smtClean="0"/>
              <a:t>I’ve been involved</a:t>
            </a:r>
            <a:r>
              <a:rPr lang="en-US" baseline="0" dirty="0" smtClean="0"/>
              <a:t> with </a:t>
            </a:r>
            <a:r>
              <a:rPr lang="en-US" baseline="0" dirty="0" smtClean="0"/>
              <a:t>the hiring </a:t>
            </a:r>
            <a:r>
              <a:rPr lang="en-US" baseline="0" dirty="0" smtClean="0"/>
              <a:t>of young men &amp; women for the past </a:t>
            </a:r>
            <a:r>
              <a:rPr lang="en-US" baseline="0" dirty="0" smtClean="0"/>
              <a:t>30 </a:t>
            </a:r>
            <a:r>
              <a:rPr lang="en-US" baseline="0" dirty="0" smtClean="0"/>
              <a:t>years.  I came to see that some students didn’t know much about the oil business</a:t>
            </a:r>
            <a:r>
              <a:rPr lang="en-US" baseline="0" dirty="0" smtClean="0"/>
              <a:t>.  And they sure didn’t understand geophysical field work!  </a:t>
            </a:r>
          </a:p>
          <a:p>
            <a:r>
              <a:rPr lang="en-US" baseline="0" dirty="0" smtClean="0"/>
              <a:t>Here’s </a:t>
            </a:r>
            <a:r>
              <a:rPr lang="en-US" baseline="0" dirty="0" smtClean="0"/>
              <a:t>a place that I can make a difference!  We need feed stock for the geophysical profession and schools need to ‘do our best’ to prepare their students for entering the E&amp;P business</a:t>
            </a:r>
            <a:r>
              <a:rPr lang="en-US" baseline="0" dirty="0" smtClean="0"/>
              <a:t>.</a:t>
            </a:r>
          </a:p>
          <a:p>
            <a:endParaRPr lang="en-US" dirty="0" smtClean="0"/>
          </a:p>
        </p:txBody>
      </p:sp>
      <p:sp>
        <p:nvSpPr>
          <p:cNvPr id="4" name="Slide Number Placeholder 3"/>
          <p:cNvSpPr>
            <a:spLocks noGrp="1"/>
          </p:cNvSpPr>
          <p:nvPr>
            <p:ph type="sldNum" sz="quarter" idx="10"/>
          </p:nvPr>
        </p:nvSpPr>
        <p:spPr/>
        <p:txBody>
          <a:bodyPr/>
          <a:lstStyle/>
          <a:p>
            <a:pPr>
              <a:defRPr/>
            </a:pPr>
            <a:fld id="{0E8EB07B-BE07-4118-A9F3-68004BEC7E5D}" type="slidenum">
              <a:rPr lang="en-US" smtClean="0"/>
              <a:pPr>
                <a:defRPr/>
              </a:pPr>
              <a:t>1</a:t>
            </a:fld>
            <a:endParaRPr lang="en-US"/>
          </a:p>
        </p:txBody>
      </p:sp>
    </p:spTree>
    <p:extLst>
      <p:ext uri="{BB962C8B-B14F-4D97-AF65-F5344CB8AC3E}">
        <p14:creationId xmlns:p14="http://schemas.microsoft.com/office/powerpoint/2010/main" val="32717473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future direction</a:t>
            </a:r>
            <a:r>
              <a:rPr lang="en-US" baseline="0" dirty="0" smtClean="0"/>
              <a:t> we are going is in the shallow water marine &amp; hydrographic areas.</a:t>
            </a:r>
          </a:p>
          <a:p>
            <a:r>
              <a:rPr lang="en-US" baseline="0" dirty="0" smtClean="0"/>
              <a:t>We have acquired a high tech source, called a Bubble Pulser.  It generates a clean 400 Hz signal that can image from 100 to 150 m in sediment.</a:t>
            </a:r>
          </a:p>
          <a:p>
            <a:r>
              <a:rPr lang="en-US" baseline="0" dirty="0" smtClean="0"/>
              <a:t>It’s easy to move around and rig-up, plus it can interface with our existing geometrics cable system.  We already have a micro eel, 24 channel streamer.</a:t>
            </a:r>
          </a:p>
          <a:p>
            <a:r>
              <a:rPr lang="en-US" baseline="0" dirty="0" smtClean="0"/>
              <a:t>Next year, I will give you a report on successes of our marine seismic operation.</a:t>
            </a:r>
          </a:p>
          <a:p>
            <a:endParaRPr lang="en-US" baseline="0" dirty="0" smtClean="0"/>
          </a:p>
          <a:p>
            <a:r>
              <a:rPr lang="en-US" baseline="0" dirty="0" smtClean="0"/>
              <a:t>You want to hear it???</a:t>
            </a:r>
            <a:endParaRPr lang="en-US" dirty="0"/>
          </a:p>
        </p:txBody>
      </p:sp>
      <p:sp>
        <p:nvSpPr>
          <p:cNvPr id="4" name="Slide Number Placeholder 3"/>
          <p:cNvSpPr>
            <a:spLocks noGrp="1"/>
          </p:cNvSpPr>
          <p:nvPr>
            <p:ph type="sldNum" sz="quarter" idx="10"/>
          </p:nvPr>
        </p:nvSpPr>
        <p:spPr/>
        <p:txBody>
          <a:bodyPr/>
          <a:lstStyle/>
          <a:p>
            <a:pPr>
              <a:defRPr/>
            </a:pPr>
            <a:fld id="{0E8EB07B-BE07-4118-A9F3-68004BEC7E5D}" type="slidenum">
              <a:rPr lang="en-US" smtClean="0"/>
              <a:pPr>
                <a:defRPr/>
              </a:pPr>
              <a:t>10</a:t>
            </a:fld>
            <a:endParaRPr lang="en-US"/>
          </a:p>
        </p:txBody>
      </p:sp>
    </p:spTree>
    <p:extLst>
      <p:ext uri="{BB962C8B-B14F-4D97-AF65-F5344CB8AC3E}">
        <p14:creationId xmlns:p14="http://schemas.microsoft.com/office/powerpoint/2010/main" val="12616318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Every summer we hold a geophysical field camp.  This was the reason I took early retirement!</a:t>
            </a:r>
          </a:p>
          <a:p>
            <a:r>
              <a:rPr lang="en-US" dirty="0" smtClean="0"/>
              <a:t>The dream of being</a:t>
            </a:r>
            <a:r>
              <a:rPr lang="en-US" baseline="0" dirty="0" smtClean="0"/>
              <a:t> the northland, at cooler temps and definitely lower humidity was a big draw</a:t>
            </a:r>
            <a:r>
              <a:rPr lang="en-US" baseline="0" dirty="0" smtClean="0"/>
              <a:t>.</a:t>
            </a:r>
          </a:p>
          <a:p>
            <a:endParaRPr lang="en-US" baseline="0" dirty="0" smtClean="0"/>
          </a:p>
          <a:p>
            <a:r>
              <a:rPr lang="en-US" baseline="0" dirty="0" smtClean="0"/>
              <a:t>I had been talking with Rob for a couple years on helping </a:t>
            </a:r>
            <a:r>
              <a:rPr lang="en-US" baseline="0" dirty="0" smtClean="0"/>
              <a:t>out as an instructor. Was </a:t>
            </a:r>
            <a:r>
              <a:rPr lang="en-US" baseline="0" dirty="0" smtClean="0"/>
              <a:t>thinking about taking vacation.</a:t>
            </a:r>
          </a:p>
          <a:p>
            <a:r>
              <a:rPr lang="en-US" baseline="0" dirty="0" smtClean="0"/>
              <a:t>Then I just decided to jump </a:t>
            </a:r>
            <a:r>
              <a:rPr lang="en-US" baseline="0" dirty="0" smtClean="0"/>
              <a:t>in.  </a:t>
            </a:r>
            <a:r>
              <a:rPr lang="en-US" baseline="0" dirty="0" smtClean="0"/>
              <a:t>What’s happened is I went head first, and now I’m up to my boots</a:t>
            </a:r>
            <a:r>
              <a:rPr lang="en-US" baseline="0" dirty="0" smtClean="0"/>
              <a:t>!</a:t>
            </a:r>
          </a:p>
          <a:p>
            <a:endParaRPr lang="en-US" baseline="0" dirty="0" smtClean="0"/>
          </a:p>
          <a:p>
            <a:r>
              <a:rPr lang="en-US" baseline="0" dirty="0" smtClean="0"/>
              <a:t>We had over </a:t>
            </a:r>
            <a:r>
              <a:rPr lang="en-US" baseline="0" dirty="0" smtClean="0"/>
              <a:t>35 </a:t>
            </a:r>
            <a:r>
              <a:rPr lang="en-US" baseline="0" dirty="0" smtClean="0"/>
              <a:t>students last year and </a:t>
            </a:r>
            <a:r>
              <a:rPr lang="en-US" baseline="0" dirty="0" smtClean="0"/>
              <a:t>probably </a:t>
            </a:r>
            <a:r>
              <a:rPr lang="en-US" baseline="0" dirty="0" smtClean="0"/>
              <a:t>will have about the same this </a:t>
            </a:r>
            <a:r>
              <a:rPr lang="en-US" baseline="0" dirty="0" smtClean="0"/>
              <a:t>year.</a:t>
            </a:r>
          </a:p>
          <a:p>
            <a:r>
              <a:rPr lang="en-US" baseline="0" dirty="0" smtClean="0"/>
              <a:t>The seismic is from a refraction exercise, with Geometrics recorder and sledge hammer source.</a:t>
            </a:r>
            <a:endParaRPr lang="en-US" dirty="0"/>
          </a:p>
        </p:txBody>
      </p:sp>
      <p:sp>
        <p:nvSpPr>
          <p:cNvPr id="4" name="Slide Number Placeholder 3"/>
          <p:cNvSpPr>
            <a:spLocks noGrp="1"/>
          </p:cNvSpPr>
          <p:nvPr>
            <p:ph type="sldNum" sz="quarter" idx="10"/>
          </p:nvPr>
        </p:nvSpPr>
        <p:spPr/>
        <p:txBody>
          <a:bodyPr/>
          <a:lstStyle/>
          <a:p>
            <a:pPr>
              <a:defRPr/>
            </a:pPr>
            <a:fld id="{0E8EB07B-BE07-4118-A9F3-68004BEC7E5D}" type="slidenum">
              <a:rPr lang="en-US" smtClean="0"/>
              <a:pPr>
                <a:defRPr/>
              </a:pPr>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1" i="1" dirty="0" smtClean="0">
                <a:latin typeface="+mn-lt"/>
              </a:rPr>
              <a:t>Yellowstone Big Horn Research Association</a:t>
            </a:r>
          </a:p>
          <a:p>
            <a:pPr algn="l"/>
            <a:r>
              <a:rPr lang="en-US" sz="1200" b="1" i="1" u="sng" dirty="0" smtClean="0">
                <a:latin typeface="+mn-lt"/>
              </a:rPr>
              <a:t>GEOPHYSICS</a:t>
            </a:r>
            <a:r>
              <a:rPr lang="en-US" sz="1200" b="1" i="1" dirty="0" smtClean="0">
                <a:latin typeface="+mn-lt"/>
              </a:rPr>
              <a:t> FIELD CAMP  </a:t>
            </a:r>
            <a:r>
              <a:rPr lang="en-US" sz="1200" b="1" i="1" dirty="0" smtClean="0">
                <a:latin typeface="+mn-lt"/>
              </a:rPr>
              <a:t>2012</a:t>
            </a:r>
          </a:p>
          <a:p>
            <a:pPr algn="l"/>
            <a:endParaRPr lang="en-US" sz="1200" b="1" i="1" dirty="0" smtClean="0">
              <a:latin typeface="+mn-lt"/>
            </a:endParaRPr>
          </a:p>
          <a:p>
            <a:pPr algn="l"/>
            <a:r>
              <a:rPr lang="en-US" sz="1200" b="1" i="1" dirty="0" smtClean="0">
                <a:latin typeface="+mn-lt"/>
              </a:rPr>
              <a:t>3D design &amp; Recorder set-up (looks like a rats-nest of wiring)</a:t>
            </a:r>
            <a:endParaRPr lang="en-US" sz="1200" b="1" i="1" dirty="0" smtClean="0">
              <a:latin typeface="+mn-lt"/>
            </a:endParaRPr>
          </a:p>
          <a:p>
            <a:pPr algn="l"/>
            <a:endParaRPr lang="en-US" dirty="0">
              <a:latin typeface="+mn-lt"/>
            </a:endParaRPr>
          </a:p>
        </p:txBody>
      </p:sp>
      <p:sp>
        <p:nvSpPr>
          <p:cNvPr id="4" name="Slide Number Placeholder 3"/>
          <p:cNvSpPr>
            <a:spLocks noGrp="1"/>
          </p:cNvSpPr>
          <p:nvPr>
            <p:ph type="sldNum" sz="quarter" idx="10"/>
          </p:nvPr>
        </p:nvSpPr>
        <p:spPr/>
        <p:txBody>
          <a:bodyPr/>
          <a:lstStyle/>
          <a:p>
            <a:pPr>
              <a:defRPr/>
            </a:pPr>
            <a:fld id="{0E8EB07B-BE07-4118-A9F3-68004BEC7E5D}" type="slidenum">
              <a:rPr lang="en-US" smtClean="0"/>
              <a:pPr>
                <a:defRPr/>
              </a:pPr>
              <a:t>12</a:t>
            </a:fld>
            <a:endParaRPr lang="en-US"/>
          </a:p>
        </p:txBody>
      </p:sp>
    </p:spTree>
    <p:extLst>
      <p:ext uri="{BB962C8B-B14F-4D97-AF65-F5344CB8AC3E}">
        <p14:creationId xmlns:p14="http://schemas.microsoft.com/office/powerpoint/2010/main" val="40532997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PC</a:t>
            </a:r>
            <a:r>
              <a:rPr lang="en-US" baseline="0" dirty="0" smtClean="0"/>
              <a:t> based  </a:t>
            </a:r>
            <a:r>
              <a:rPr lang="en-US" baseline="0" dirty="0" err="1" smtClean="0"/>
              <a:t>XtremeGeo</a:t>
            </a:r>
            <a:endParaRPr lang="en-US" baseline="0" dirty="0" smtClean="0"/>
          </a:p>
          <a:p>
            <a:r>
              <a:rPr lang="en-US" baseline="0" dirty="0" smtClean="0"/>
              <a:t>Use directly in the field</a:t>
            </a:r>
          </a:p>
          <a:p>
            <a:r>
              <a:rPr lang="en-US" baseline="0" dirty="0" smtClean="0"/>
              <a:t>Resolve survey issues “On Location”</a:t>
            </a:r>
          </a:p>
          <a:p>
            <a:endParaRPr lang="en-US" baseline="0" dirty="0" smtClean="0"/>
          </a:p>
          <a:p>
            <a:r>
              <a:rPr lang="en-US" baseline="0" dirty="0" smtClean="0"/>
              <a:t>Chuck </a:t>
            </a:r>
            <a:r>
              <a:rPr lang="en-US" baseline="0" dirty="0" err="1" smtClean="0"/>
              <a:t>Diggins</a:t>
            </a:r>
            <a:r>
              <a:rPr lang="en-US" baseline="0" dirty="0" smtClean="0"/>
              <a:t> &amp; Matt Duiker creators of the following software packages:</a:t>
            </a:r>
          </a:p>
          <a:p>
            <a:r>
              <a:rPr lang="en-US" baseline="0" dirty="0" smtClean="0"/>
              <a:t>Miser @ Western</a:t>
            </a:r>
          </a:p>
          <a:p>
            <a:r>
              <a:rPr lang="en-US" baseline="0" dirty="0" smtClean="0"/>
              <a:t>Fathom @ Green Mountain Geophysics</a:t>
            </a:r>
          </a:p>
          <a:p>
            <a:r>
              <a:rPr lang="en-US" baseline="0" dirty="0" smtClean="0"/>
              <a:t>Stratus @ Maverick Geo</a:t>
            </a:r>
          </a:p>
          <a:p>
            <a:r>
              <a:rPr lang="en-US" baseline="0" dirty="0" smtClean="0"/>
              <a:t>Seismic Studio @ </a:t>
            </a:r>
            <a:r>
              <a:rPr lang="en-US" baseline="0" dirty="0" smtClean="0"/>
              <a:t>Renegade</a:t>
            </a:r>
          </a:p>
          <a:p>
            <a:endParaRPr lang="en-US" baseline="0" dirty="0" smtClean="0"/>
          </a:p>
          <a:p>
            <a:r>
              <a:rPr lang="en-US" baseline="0" dirty="0" smtClean="0"/>
              <a:t>The new application is called ‘Flatirons” and we are getting copies of this to use in the field for evaluation of newly acquired data.</a:t>
            </a:r>
          </a:p>
          <a:p>
            <a:r>
              <a:rPr lang="en-US" baseline="0" dirty="0" smtClean="0"/>
              <a:t>Again, this type of experience could easily aid our students in securing their first job, in the business.  We are teaching skills!</a:t>
            </a:r>
            <a:endParaRPr lang="en-US" dirty="0"/>
          </a:p>
        </p:txBody>
      </p:sp>
      <p:sp>
        <p:nvSpPr>
          <p:cNvPr id="4" name="Slide Number Placeholder 3"/>
          <p:cNvSpPr>
            <a:spLocks noGrp="1"/>
          </p:cNvSpPr>
          <p:nvPr>
            <p:ph type="sldNum" sz="quarter" idx="10"/>
          </p:nvPr>
        </p:nvSpPr>
        <p:spPr/>
        <p:txBody>
          <a:bodyPr/>
          <a:lstStyle/>
          <a:p>
            <a:pPr>
              <a:defRPr/>
            </a:pPr>
            <a:fld id="{0E8EB07B-BE07-4118-A9F3-68004BEC7E5D}" type="slidenum">
              <a:rPr lang="en-US" smtClean="0"/>
              <a:pPr>
                <a:defRPr/>
              </a:pPr>
              <a:t>13</a:t>
            </a:fld>
            <a:endParaRPr lang="en-US"/>
          </a:p>
        </p:txBody>
      </p:sp>
    </p:spTree>
    <p:extLst>
      <p:ext uri="{BB962C8B-B14F-4D97-AF65-F5344CB8AC3E}">
        <p14:creationId xmlns:p14="http://schemas.microsoft.com/office/powerpoint/2010/main" val="7082532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0E8EB07B-BE07-4118-A9F3-68004BEC7E5D}" type="slidenum">
              <a:rPr lang="en-US" smtClean="0"/>
              <a:pPr>
                <a:defRPr/>
              </a:pPr>
              <a:t>14</a:t>
            </a:fld>
            <a:endParaRPr lang="en-US"/>
          </a:p>
        </p:txBody>
      </p:sp>
    </p:spTree>
    <p:extLst>
      <p:ext uri="{BB962C8B-B14F-4D97-AF65-F5344CB8AC3E}">
        <p14:creationId xmlns:p14="http://schemas.microsoft.com/office/powerpoint/2010/main" val="28004093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Here you see the evolution of the recorder</a:t>
            </a:r>
            <a:r>
              <a:rPr lang="en-US" baseline="0" dirty="0" smtClean="0"/>
              <a:t> ‘doghouse’.  This is a work-in-progress project, but be done completed before we drive off to Montana.</a:t>
            </a:r>
          </a:p>
          <a:p>
            <a:r>
              <a:rPr lang="en-US" baseline="0" dirty="0" smtClean="0"/>
              <a:t>This self contained cart has all the necessary components for a modern distributed recording system.</a:t>
            </a:r>
          </a:p>
          <a:p>
            <a:r>
              <a:rPr lang="en-US" baseline="0" dirty="0" smtClean="0"/>
              <a:t>Since the data come from the line cable in digital form, we only have to use an interface module to the network plug of the laptop.</a:t>
            </a:r>
          </a:p>
          <a:p>
            <a:r>
              <a:rPr lang="en-US" baseline="0" dirty="0" smtClean="0"/>
              <a:t>Other key components are an source controller. [We call it the encoder]  And a good quality VHF radio.</a:t>
            </a:r>
          </a:p>
          <a:p>
            <a:r>
              <a:rPr lang="en-US" baseline="0" dirty="0" smtClean="0"/>
              <a:t>See the 12V deep cycle battery to power everything?</a:t>
            </a:r>
          </a:p>
          <a:p>
            <a:endParaRPr lang="en-US" baseline="0" dirty="0" smtClean="0"/>
          </a:p>
          <a:p>
            <a:r>
              <a:rPr lang="en-US" baseline="0" dirty="0" smtClean="0"/>
              <a:t>This is an example of trying to do field work smarter, rather than harder.</a:t>
            </a:r>
            <a:endParaRPr lang="en-US" dirty="0"/>
          </a:p>
        </p:txBody>
      </p:sp>
      <p:sp>
        <p:nvSpPr>
          <p:cNvPr id="4" name="Slide Number Placeholder 3"/>
          <p:cNvSpPr>
            <a:spLocks noGrp="1"/>
          </p:cNvSpPr>
          <p:nvPr>
            <p:ph type="sldNum" sz="quarter" idx="10"/>
          </p:nvPr>
        </p:nvSpPr>
        <p:spPr/>
        <p:txBody>
          <a:bodyPr/>
          <a:lstStyle/>
          <a:p>
            <a:pPr>
              <a:defRPr/>
            </a:pPr>
            <a:fld id="{0E8EB07B-BE07-4118-A9F3-68004BEC7E5D}" type="slidenum">
              <a:rPr lang="en-US" smtClean="0"/>
              <a:pPr>
                <a:defRPr/>
              </a:pPr>
              <a:t>15</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Here’s an example of discussion points we have @ UH.</a:t>
            </a:r>
          </a:p>
          <a:p>
            <a:r>
              <a:rPr lang="en-US" dirty="0" smtClean="0"/>
              <a:t>Safety, or HSE discussions are integral in all</a:t>
            </a:r>
            <a:r>
              <a:rPr lang="en-US" baseline="0" dirty="0" smtClean="0"/>
              <a:t> the field work we under take.</a:t>
            </a:r>
          </a:p>
          <a:p>
            <a:r>
              <a:rPr lang="en-US" baseline="0" dirty="0" smtClean="0"/>
              <a:t>But, what I really want to talk about is the equipment you see here.</a:t>
            </a:r>
          </a:p>
          <a:p>
            <a:r>
              <a:rPr lang="en-US" baseline="0" dirty="0" smtClean="0"/>
              <a:t>This is an industry-grade GPS backpack, with seismic application software integrated.</a:t>
            </a:r>
          </a:p>
          <a:p>
            <a:r>
              <a:rPr lang="en-US" baseline="0" dirty="0" smtClean="0"/>
              <a:t>We don’t have the budget for this gear, yet.</a:t>
            </a:r>
          </a:p>
          <a:p>
            <a:r>
              <a:rPr lang="en-US" baseline="0" dirty="0" smtClean="0"/>
              <a:t>But, with your support, I hope we will get to this level of technology, so our future geophysicists will be best prepared for their careers.</a:t>
            </a:r>
          </a:p>
          <a:p>
            <a:r>
              <a:rPr lang="en-US" baseline="0" dirty="0" smtClean="0"/>
              <a:t>($20 K)</a:t>
            </a:r>
            <a:endParaRPr lang="en-US" dirty="0"/>
          </a:p>
        </p:txBody>
      </p:sp>
      <p:sp>
        <p:nvSpPr>
          <p:cNvPr id="4" name="Slide Number Placeholder 3"/>
          <p:cNvSpPr>
            <a:spLocks noGrp="1"/>
          </p:cNvSpPr>
          <p:nvPr>
            <p:ph type="sldNum" sz="quarter" idx="10"/>
          </p:nvPr>
        </p:nvSpPr>
        <p:spPr/>
        <p:txBody>
          <a:bodyPr/>
          <a:lstStyle/>
          <a:p>
            <a:pPr>
              <a:defRPr/>
            </a:pPr>
            <a:fld id="{0E8EB07B-BE07-4118-A9F3-68004BEC7E5D}" type="slidenum">
              <a:rPr lang="en-US" smtClean="0"/>
              <a:pPr>
                <a:defRPr/>
              </a:pPr>
              <a:t>16</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a:noFill/>
        </p:spPr>
        <p:txBody>
          <a:bodyPr/>
          <a:lstStyle/>
          <a:p>
            <a:fld id="{0A05328B-1ADE-421F-B6B1-B8C112F0D648}" type="slidenum">
              <a:rPr lang="en-US"/>
              <a:pPr/>
              <a:t>17</a:t>
            </a:fld>
            <a:endParaRPr lang="en-US"/>
          </a:p>
        </p:txBody>
      </p:sp>
      <p:sp>
        <p:nvSpPr>
          <p:cNvPr id="86019" name="Rectangle 2"/>
          <p:cNvSpPr>
            <a:spLocks noGrp="1" noRot="1" noChangeAspect="1" noChangeArrowheads="1" noTextEdit="1"/>
          </p:cNvSpPr>
          <p:nvPr>
            <p:ph type="sldImg"/>
          </p:nvPr>
        </p:nvSpPr>
        <p:spPr>
          <a:ln/>
        </p:spPr>
      </p:sp>
      <p:sp>
        <p:nvSpPr>
          <p:cNvPr id="86020" name="Rectangle 3"/>
          <p:cNvSpPr>
            <a:spLocks noGrp="1" noChangeArrowheads="1"/>
          </p:cNvSpPr>
          <p:nvPr>
            <p:ph type="body" idx="1"/>
          </p:nvPr>
        </p:nvSpPr>
        <p:spPr>
          <a:noFill/>
          <a:ln/>
        </p:spPr>
        <p:txBody>
          <a:bodyPr/>
          <a:lstStyle/>
          <a:p>
            <a:r>
              <a:rPr lang="en-US" dirty="0" smtClean="0"/>
              <a:t>Here’s a fabulous example of empowering the students.</a:t>
            </a:r>
          </a:p>
          <a:p>
            <a:r>
              <a:rPr lang="en-US" dirty="0" smtClean="0"/>
              <a:t>The total station you see is a ________.  Completely digital.</a:t>
            </a:r>
          </a:p>
          <a:p>
            <a:r>
              <a:rPr lang="en-US" dirty="0" smtClean="0"/>
              <a:t>Did you know that ‘surveying’ is an antiquated term?</a:t>
            </a:r>
          </a:p>
          <a:p>
            <a:r>
              <a:rPr lang="en-US" dirty="0" smtClean="0"/>
              <a:t>The</a:t>
            </a:r>
            <a:r>
              <a:rPr lang="en-US" baseline="0" dirty="0" smtClean="0"/>
              <a:t> modern word is ‘</a:t>
            </a:r>
            <a:r>
              <a:rPr lang="en-US" baseline="0" dirty="0" err="1" smtClean="0"/>
              <a:t>geomatics</a:t>
            </a:r>
            <a:r>
              <a:rPr lang="en-US" baseline="0" dirty="0" smtClean="0"/>
              <a:t>’, as we integrate spatial information from a number of sources.</a:t>
            </a:r>
          </a:p>
          <a:p>
            <a:r>
              <a:rPr lang="en-US" baseline="0" dirty="0" smtClean="0"/>
              <a:t>It’s a lot of data management.  Including GIS.</a:t>
            </a:r>
          </a:p>
          <a:p>
            <a:r>
              <a:rPr lang="en-US" baseline="0" dirty="0" smtClean="0"/>
              <a:t>That’s how we have digital </a:t>
            </a:r>
            <a:r>
              <a:rPr lang="en-US" baseline="0" dirty="0" err="1" smtClean="0"/>
              <a:t>basemaps</a:t>
            </a:r>
            <a:r>
              <a:rPr lang="en-US" baseline="0" dirty="0" smtClean="0"/>
              <a:t> with culture data.  All those pesky ‘shape files’.</a:t>
            </a:r>
            <a:endParaRPr lang="en-US" dirty="0"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p:spPr>
        <p:txBody>
          <a:bodyPr/>
          <a:lstStyle/>
          <a:p>
            <a:fld id="{120773E5-A089-4153-B9A9-546ADD8C1A43}" type="slidenum">
              <a:rPr lang="en-US"/>
              <a:pPr/>
              <a:t>18</a:t>
            </a:fld>
            <a:endParaRPr lang="en-US"/>
          </a:p>
        </p:txBody>
      </p:sp>
      <p:sp>
        <p:nvSpPr>
          <p:cNvPr id="63491" name="Rectangle 2"/>
          <p:cNvSpPr>
            <a:spLocks noGrp="1" noRot="1" noChangeAspect="1" noChangeArrowheads="1" noTextEdit="1"/>
          </p:cNvSpPr>
          <p:nvPr>
            <p:ph type="sldImg"/>
          </p:nvPr>
        </p:nvSpPr>
        <p:spPr>
          <a:ln/>
        </p:spPr>
      </p:sp>
      <p:sp>
        <p:nvSpPr>
          <p:cNvPr id="63492" name="Rectangle 3"/>
          <p:cNvSpPr>
            <a:spLocks noGrp="1" noChangeArrowheads="1"/>
          </p:cNvSpPr>
          <p:nvPr>
            <p:ph type="body" idx="1"/>
          </p:nvPr>
        </p:nvSpPr>
        <p:spPr>
          <a:noFill/>
          <a:ln/>
        </p:spPr>
        <p:txBody>
          <a:bodyPr/>
          <a:lstStyle/>
          <a:p>
            <a:r>
              <a:rPr lang="en-US" dirty="0" smtClean="0"/>
              <a:t>Thanks for you time and your patience.</a:t>
            </a:r>
          </a:p>
          <a:p>
            <a:r>
              <a:rPr lang="en-US" dirty="0" smtClean="0"/>
              <a:t>And not to be crass, but your support will keep these</a:t>
            </a:r>
            <a:r>
              <a:rPr lang="en-US" baseline="0" dirty="0" smtClean="0"/>
              <a:t> wheels of the AGL turning, so you can have effective products in young professionals, so you too can retire!</a:t>
            </a:r>
            <a:endParaRPr lang="en-US" dirty="0"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p>
            <a:fld id="{526AC4A6-7611-4675-B400-A16EA3E021CC}" type="slidenum">
              <a:rPr lang="en-US"/>
              <a:pPr/>
              <a:t>19</a:t>
            </a:fld>
            <a:endParaRPr lang="en-US"/>
          </a:p>
        </p:txBody>
      </p:sp>
      <p:sp>
        <p:nvSpPr>
          <p:cNvPr id="87043" name="Rectangle 2"/>
          <p:cNvSpPr>
            <a:spLocks noGrp="1" noRot="1" noChangeAspect="1" noChangeArrowheads="1" noTextEdit="1"/>
          </p:cNvSpPr>
          <p:nvPr>
            <p:ph type="sldImg"/>
          </p:nvPr>
        </p:nvSpPr>
        <p:spPr>
          <a:ln/>
        </p:spPr>
      </p:sp>
      <p:sp>
        <p:nvSpPr>
          <p:cNvPr id="87044"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 are we trying to do?  The Objectives are</a:t>
            </a:r>
            <a:r>
              <a:rPr lang="en-US" baseline="0" dirty="0" smtClean="0"/>
              <a:t> as follows:</a:t>
            </a:r>
          </a:p>
          <a:p>
            <a:r>
              <a:rPr lang="en-US" dirty="0" smtClean="0"/>
              <a:t>1.  Education – produce young professionals,</a:t>
            </a:r>
            <a:r>
              <a:rPr lang="en-US" baseline="0" dirty="0" smtClean="0"/>
              <a:t> who are prepared to enter the O&amp;G industry</a:t>
            </a:r>
            <a:endParaRPr lang="en-US" dirty="0" smtClean="0"/>
          </a:p>
          <a:p>
            <a:r>
              <a:rPr lang="en-US" dirty="0" smtClean="0"/>
              <a:t>2.  Technology Development – push the limits of existing technology look for ideas.  Test them.  Shoot</a:t>
            </a:r>
            <a:r>
              <a:rPr lang="en-US" baseline="0" dirty="0" smtClean="0"/>
              <a:t> them down.  Try again.</a:t>
            </a:r>
            <a:endParaRPr lang="en-US" dirty="0" smtClean="0"/>
          </a:p>
          <a:p>
            <a:r>
              <a:rPr lang="en-US" dirty="0" smtClean="0"/>
              <a:t>3.  Data Provision – I’ll talk more on that, but it’s the idea that data doesn’t just “appear”.  It’s created!</a:t>
            </a:r>
            <a:r>
              <a:rPr lang="en-US" baseline="0" dirty="0" smtClean="0"/>
              <a:t>  It IS an experiment.  There should be documentation.  You must identify potential source of errors and reconcile with the imaging objectives.</a:t>
            </a:r>
            <a:endParaRPr lang="en-US" dirty="0" smtClean="0"/>
          </a:p>
          <a:p>
            <a:r>
              <a:rPr lang="en-US" dirty="0" smtClean="0"/>
              <a:t>4.  Solve Problems.  We are brought “problems” from around</a:t>
            </a:r>
            <a:r>
              <a:rPr lang="en-US" baseline="0" dirty="0" smtClean="0"/>
              <a:t> the industry.  We work on them.  And, we come up with some solutions (ideas / recommendations, etc.)</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0E8EB07B-BE07-4118-A9F3-68004BEC7E5D}" type="slidenum">
              <a:rPr lang="en-US" smtClean="0"/>
              <a:pPr>
                <a:defRPr/>
              </a:pPr>
              <a:t>2</a:t>
            </a:fld>
            <a:endParaRPr lang="en-US"/>
          </a:p>
        </p:txBody>
      </p:sp>
    </p:spTree>
    <p:extLst>
      <p:ext uri="{BB962C8B-B14F-4D97-AF65-F5344CB8AC3E}">
        <p14:creationId xmlns:p14="http://schemas.microsoft.com/office/powerpoint/2010/main" val="394463350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0E8EB07B-BE07-4118-A9F3-68004BEC7E5D}" type="slidenum">
              <a:rPr lang="en-US" smtClean="0"/>
              <a:pPr>
                <a:defRPr/>
              </a:pPr>
              <a:t>20</a:t>
            </a:fld>
            <a:endParaRPr lang="en-US"/>
          </a:p>
        </p:txBody>
      </p:sp>
    </p:spTree>
    <p:extLst>
      <p:ext uri="{BB962C8B-B14F-4D97-AF65-F5344CB8AC3E}">
        <p14:creationId xmlns:p14="http://schemas.microsoft.com/office/powerpoint/2010/main" val="166312825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0E8EB07B-BE07-4118-A9F3-68004BEC7E5D}" type="slidenum">
              <a:rPr lang="en-US" smtClean="0"/>
              <a:pPr>
                <a:defRPr/>
              </a:pPr>
              <a:t>21</a:t>
            </a:fld>
            <a:endParaRPr lang="en-US"/>
          </a:p>
        </p:txBody>
      </p:sp>
    </p:spTree>
    <p:extLst>
      <p:ext uri="{BB962C8B-B14F-4D97-AF65-F5344CB8AC3E}">
        <p14:creationId xmlns:p14="http://schemas.microsoft.com/office/powerpoint/2010/main" val="14628329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0E8EB07B-BE07-4118-A9F3-68004BEC7E5D}" type="slidenum">
              <a:rPr lang="en-US" smtClean="0"/>
              <a:pPr>
                <a:defRPr/>
              </a:pPr>
              <a:t>22</a:t>
            </a:fld>
            <a:endParaRPr lang="en-US"/>
          </a:p>
        </p:txBody>
      </p:sp>
    </p:spTree>
    <p:extLst>
      <p:ext uri="{BB962C8B-B14F-4D97-AF65-F5344CB8AC3E}">
        <p14:creationId xmlns:p14="http://schemas.microsoft.com/office/powerpoint/2010/main" val="36298731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0E8EB07B-BE07-4118-A9F3-68004BEC7E5D}" type="slidenum">
              <a:rPr lang="en-US" smtClean="0"/>
              <a:pPr>
                <a:defRPr/>
              </a:pPr>
              <a:t>23</a:t>
            </a:fld>
            <a:endParaRPr lang="en-US"/>
          </a:p>
        </p:txBody>
      </p:sp>
    </p:spTree>
    <p:extLst>
      <p:ext uri="{BB962C8B-B14F-4D97-AF65-F5344CB8AC3E}">
        <p14:creationId xmlns:p14="http://schemas.microsoft.com/office/powerpoint/2010/main" val="16857850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 Use Existing tools –and push them further</a:t>
            </a:r>
          </a:p>
          <a:p>
            <a:r>
              <a:rPr lang="en-US" dirty="0" smtClean="0"/>
              <a:t>2. Resources in the Houston - guiding the topics.</a:t>
            </a:r>
            <a:r>
              <a:rPr lang="en-US" baseline="0" dirty="0" smtClean="0"/>
              <a:t> This is Oil-Central USA</a:t>
            </a:r>
          </a:p>
          <a:p>
            <a:r>
              <a:rPr lang="en-US" baseline="0" dirty="0" smtClean="0"/>
              <a:t>  We talk to many in our industry and continue to stretch our base of contacts in the Houston community</a:t>
            </a:r>
          </a:p>
          <a:p>
            <a:r>
              <a:rPr lang="en-US" baseline="0" dirty="0" smtClean="0"/>
              <a:t>  A perfect example of this is talking with </a:t>
            </a:r>
            <a:r>
              <a:rPr lang="en-US" baseline="0" dirty="0" err="1" smtClean="0"/>
              <a:t>Andras</a:t>
            </a:r>
            <a:r>
              <a:rPr lang="en-US" baseline="0" dirty="0" smtClean="0"/>
              <a:t>, (Seismic Source Inc.) in our audience, on how we can interface a Radio Trigger Module to multiple energy sources, as well as multiple recorder types.  This is the kind of ‘out of the box’ challenges we throw at the students.</a:t>
            </a:r>
          </a:p>
          <a:p>
            <a:r>
              <a:rPr lang="en-US" baseline="0" dirty="0" smtClean="0"/>
              <a:t>Oh and </a:t>
            </a:r>
            <a:r>
              <a:rPr lang="en-US" baseline="0" dirty="0" err="1" smtClean="0"/>
              <a:t>Andras</a:t>
            </a:r>
            <a:r>
              <a:rPr lang="en-US" baseline="0" dirty="0" smtClean="0"/>
              <a:t> … a Big Thanks to you, John Giles and all the folks at SSI, who are helping to make AGL a leading group in creative seismic methods.</a:t>
            </a:r>
            <a:endParaRPr lang="en-US" dirty="0" smtClean="0"/>
          </a:p>
          <a:p>
            <a:r>
              <a:rPr lang="en-US" dirty="0" smtClean="0"/>
              <a:t>3.  We Require students to get involved with field operations.  These young guys &amp; gals in the white shirts have been with me in the field.  They are experiencing the challenges and rewards of team work.  These are important for them to become the best geophysicists that they can become.</a:t>
            </a:r>
          </a:p>
          <a:p>
            <a:r>
              <a:rPr lang="en-US" dirty="0" smtClean="0"/>
              <a:t>4.  We encourage every student to acquire their own data for processing &amp; interpretation projects.  </a:t>
            </a:r>
          </a:p>
          <a:p>
            <a:r>
              <a:rPr lang="en-US" dirty="0" smtClean="0"/>
              <a:t>5.  This all leads our continued efforts to “Push the envelope” of mineral exploration methods.</a:t>
            </a:r>
          </a:p>
          <a:p>
            <a:endParaRPr lang="en-US" dirty="0" smtClean="0"/>
          </a:p>
          <a:p>
            <a:r>
              <a:rPr lang="en-US" dirty="0" smtClean="0"/>
              <a:t>&amp; keep</a:t>
            </a:r>
            <a:r>
              <a:rPr lang="en-US" baseline="0" dirty="0" smtClean="0"/>
              <a:t> in mind safety in the workplace and industry ‘best practices’</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0E8EB07B-BE07-4118-A9F3-68004BEC7E5D}" type="slidenum">
              <a:rPr lang="en-US" smtClean="0"/>
              <a:pPr>
                <a:defRPr/>
              </a:pPr>
              <a:t>3</a:t>
            </a:fld>
            <a:endParaRPr lang="en-US"/>
          </a:p>
        </p:txBody>
      </p:sp>
    </p:spTree>
    <p:extLst>
      <p:ext uri="{BB962C8B-B14F-4D97-AF65-F5344CB8AC3E}">
        <p14:creationId xmlns:p14="http://schemas.microsoft.com/office/powerpoint/2010/main" val="7908349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p:spPr>
        <p:txBody>
          <a:bodyPr/>
          <a:lstStyle/>
          <a:p>
            <a:fld id="{288D36B6-A413-4C05-9DCE-08F3187F90BA}" type="slidenum">
              <a:rPr lang="en-US"/>
              <a:pPr/>
              <a:t>4</a:t>
            </a:fld>
            <a:endParaRPr lang="en-US"/>
          </a:p>
        </p:txBody>
      </p:sp>
      <p:sp>
        <p:nvSpPr>
          <p:cNvPr id="66563" name="Rectangle 2"/>
          <p:cNvSpPr>
            <a:spLocks noGrp="1" noRot="1" noChangeAspect="1" noChangeArrowheads="1" noTextEdit="1"/>
          </p:cNvSpPr>
          <p:nvPr>
            <p:ph type="sldImg"/>
          </p:nvPr>
        </p:nvSpPr>
        <p:spPr>
          <a:ln/>
        </p:spPr>
      </p:sp>
      <p:sp>
        <p:nvSpPr>
          <p:cNvPr id="66564" name="Rectangle 3"/>
          <p:cNvSpPr>
            <a:spLocks noGrp="1" noChangeArrowheads="1"/>
          </p:cNvSpPr>
          <p:nvPr>
            <p:ph type="body" idx="1"/>
          </p:nvPr>
        </p:nvSpPr>
        <p:spPr>
          <a:noFill/>
          <a:ln/>
        </p:spPr>
        <p:txBody>
          <a:bodyPr/>
          <a:lstStyle/>
          <a:p>
            <a:r>
              <a:rPr lang="en-US" b="0" dirty="0" smtClean="0"/>
              <a:t> </a:t>
            </a:r>
            <a:r>
              <a:rPr lang="en-US" b="0" dirty="0" smtClean="0"/>
              <a:t>Now</a:t>
            </a:r>
            <a:r>
              <a:rPr lang="en-US" b="0" baseline="0" dirty="0" smtClean="0"/>
              <a:t> to continue with the How …</a:t>
            </a:r>
          </a:p>
          <a:p>
            <a:endParaRPr lang="en-US" b="0" baseline="0" dirty="0" smtClean="0"/>
          </a:p>
          <a:p>
            <a:r>
              <a:rPr lang="en-US" b="0" baseline="0" dirty="0" smtClean="0"/>
              <a:t>Here’s some examples on how we are harnessing seismic methods for problem solving:</a:t>
            </a:r>
            <a:endParaRPr lang="en-US" dirty="0"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AGL has acquired a number of datasets over the last year, from Montana to Texas, Louisiana to the Caribbean (Haiti, that is).  </a:t>
            </a:r>
            <a:endParaRPr lang="en-US" dirty="0" smtClean="0"/>
          </a:p>
          <a:p>
            <a:r>
              <a:rPr lang="en-US" dirty="0" smtClean="0"/>
              <a:t>You </a:t>
            </a:r>
            <a:r>
              <a:rPr lang="en-US" dirty="0" smtClean="0"/>
              <a:t>will hear a number of interesting talks on these datasets throughout the day</a:t>
            </a:r>
            <a:r>
              <a:rPr lang="en-US" dirty="0" smtClean="0"/>
              <a:t>.</a:t>
            </a:r>
          </a:p>
          <a:p>
            <a:r>
              <a:rPr lang="en-US" dirty="0" smtClean="0"/>
              <a:t>Our newest lab is located in Galveston County, just 20 minutes from campus.</a:t>
            </a:r>
          </a:p>
          <a:p>
            <a:endParaRPr lang="en-US" dirty="0" smtClean="0"/>
          </a:p>
          <a:p>
            <a:r>
              <a:rPr lang="en-US" dirty="0" smtClean="0"/>
              <a:t>At</a:t>
            </a:r>
            <a:r>
              <a:rPr lang="en-US" baseline="0" dirty="0" smtClean="0"/>
              <a:t> the beginning of this year, we drilled a couple boreholes, ~ 450 ft. each.</a:t>
            </a:r>
            <a:endParaRPr lang="en-US" dirty="0" smtClean="0"/>
          </a:p>
          <a:p>
            <a:endParaRPr lang="en-US" dirty="0" smtClean="0"/>
          </a:p>
        </p:txBody>
      </p:sp>
      <p:sp>
        <p:nvSpPr>
          <p:cNvPr id="4" name="Slide Number Placeholder 3"/>
          <p:cNvSpPr>
            <a:spLocks noGrp="1"/>
          </p:cNvSpPr>
          <p:nvPr>
            <p:ph type="sldNum" sz="quarter" idx="10"/>
          </p:nvPr>
        </p:nvSpPr>
        <p:spPr/>
        <p:txBody>
          <a:bodyPr/>
          <a:lstStyle/>
          <a:p>
            <a:pPr>
              <a:defRPr/>
            </a:pPr>
            <a:fld id="{0E8EB07B-BE07-4118-A9F3-68004BEC7E5D}" type="slidenum">
              <a:rPr lang="en-US" smtClean="0"/>
              <a:pPr>
                <a:defRPr/>
              </a:pPr>
              <a:t>5</a:t>
            </a:fld>
            <a:endParaRPr lang="en-US"/>
          </a:p>
        </p:txBody>
      </p:sp>
    </p:spTree>
    <p:extLst>
      <p:ext uri="{BB962C8B-B14F-4D97-AF65-F5344CB8AC3E}">
        <p14:creationId xmlns:p14="http://schemas.microsoft.com/office/powerpoint/2010/main" val="5748149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upper picture is after drilling to TD, setting casing and completing the cement job.</a:t>
            </a:r>
          </a:p>
          <a:p>
            <a:r>
              <a:rPr lang="en-US" dirty="0" smtClean="0"/>
              <a:t>The driller is now setting the bottom hole, production string.</a:t>
            </a:r>
          </a:p>
          <a:p>
            <a:endParaRPr lang="en-US" dirty="0" smtClean="0"/>
          </a:p>
          <a:p>
            <a:r>
              <a:rPr lang="en-US" dirty="0" smtClean="0"/>
              <a:t>&amp; for your entertainment, the lower photo is the drill bit used for this operation.  The bottom part is a 3-blade,</a:t>
            </a:r>
            <a:r>
              <a:rPr lang="en-US" baseline="0" dirty="0" smtClean="0"/>
              <a:t> 4 inch bit and it’s attached to a 7 inch reamer</a:t>
            </a:r>
            <a:r>
              <a:rPr lang="en-US" baseline="0" dirty="0" smtClean="0"/>
              <a:t>.</a:t>
            </a:r>
          </a:p>
          <a:p>
            <a:endParaRPr lang="en-US" baseline="0" dirty="0" smtClean="0"/>
          </a:p>
          <a:p>
            <a:r>
              <a:rPr lang="en-US" baseline="0" dirty="0" smtClean="0"/>
              <a:t>A walk away VSP is shown on the left, with a surface seismic line run, as well.</a:t>
            </a:r>
            <a:endParaRPr lang="en-US" dirty="0"/>
          </a:p>
        </p:txBody>
      </p:sp>
      <p:sp>
        <p:nvSpPr>
          <p:cNvPr id="4" name="Slide Number Placeholder 3"/>
          <p:cNvSpPr>
            <a:spLocks noGrp="1"/>
          </p:cNvSpPr>
          <p:nvPr>
            <p:ph type="sldNum" sz="quarter" idx="10"/>
          </p:nvPr>
        </p:nvSpPr>
        <p:spPr/>
        <p:txBody>
          <a:bodyPr/>
          <a:lstStyle/>
          <a:p>
            <a:pPr>
              <a:defRPr/>
            </a:pPr>
            <a:fld id="{0E8EB07B-BE07-4118-A9F3-68004BEC7E5D}" type="slidenum">
              <a:rPr lang="en-US" smtClean="0"/>
              <a:pPr>
                <a:defRPr/>
              </a:pPr>
              <a:t>6</a:t>
            </a:fld>
            <a:endParaRPr lang="en-US"/>
          </a:p>
        </p:txBody>
      </p:sp>
    </p:spTree>
    <p:extLst>
      <p:ext uri="{BB962C8B-B14F-4D97-AF65-F5344CB8AC3E}">
        <p14:creationId xmlns:p14="http://schemas.microsoft.com/office/powerpoint/2010/main" val="34525205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But </a:t>
            </a:r>
            <a:r>
              <a:rPr lang="en-US" u="sng" dirty="0" smtClean="0"/>
              <a:t>that’s not all</a:t>
            </a:r>
            <a:r>
              <a:rPr lang="en-US" dirty="0" smtClean="0"/>
              <a:t> we are doing at the LaMarque Geophysical Observatory!</a:t>
            </a:r>
          </a:p>
          <a:p>
            <a:endParaRPr lang="en-US" dirty="0" smtClean="0"/>
          </a:p>
          <a:p>
            <a:r>
              <a:rPr lang="en-US" dirty="0" smtClean="0"/>
              <a:t>While the drillers were “making hole”, I borrowed their track hoe and dug a few holes for near-surface</a:t>
            </a:r>
            <a:r>
              <a:rPr lang="en-US" baseline="0" dirty="0" smtClean="0"/>
              <a:t> geophysical experiments.  </a:t>
            </a:r>
            <a:endParaRPr lang="en-US" baseline="0" dirty="0" smtClean="0"/>
          </a:p>
          <a:p>
            <a:r>
              <a:rPr lang="en-US" baseline="0" dirty="0" smtClean="0"/>
              <a:t>A </a:t>
            </a:r>
            <a:r>
              <a:rPr lang="en-US" baseline="0" dirty="0" smtClean="0"/>
              <a:t>GPR (ground penetrating radar) device should be able to resolve the plastic barrels, which were buried only 3 ft from the surface, and </a:t>
            </a:r>
            <a:endParaRPr lang="en-US" baseline="0" dirty="0" smtClean="0"/>
          </a:p>
          <a:p>
            <a:r>
              <a:rPr lang="en-US" baseline="0" dirty="0" smtClean="0"/>
              <a:t>the </a:t>
            </a:r>
            <a:r>
              <a:rPr lang="en-US" baseline="0" dirty="0" smtClean="0"/>
              <a:t>#200 of steel was set a little deeper, in hopes of locating by electric methods!</a:t>
            </a:r>
          </a:p>
          <a:p>
            <a:endParaRPr lang="en-US" baseline="0" dirty="0" smtClean="0"/>
          </a:p>
          <a:p>
            <a:r>
              <a:rPr lang="en-US" baseline="0" dirty="0" smtClean="0"/>
              <a:t>I put in 4 of these little babies; all a bit different.  The students will be charges with locating and reporting on their findings.</a:t>
            </a:r>
          </a:p>
          <a:p>
            <a:r>
              <a:rPr lang="en-US" baseline="0" dirty="0" smtClean="0"/>
              <a:t>It’s lab work.  It’s real world.  They will have a diversified background in geophysics, so they should be able to find work in many different arenas.</a:t>
            </a:r>
            <a:endParaRPr lang="en-US" baseline="0" dirty="0" smtClean="0"/>
          </a:p>
          <a:p>
            <a:endParaRPr lang="en-US" baseline="0" dirty="0" smtClean="0"/>
          </a:p>
          <a:p>
            <a:r>
              <a:rPr lang="en-US" baseline="0" dirty="0" smtClean="0"/>
              <a:t>In </a:t>
            </a:r>
            <a:r>
              <a:rPr lang="en-US" baseline="0" dirty="0" smtClean="0"/>
              <a:t>our future, I see many hours of geophysical fun, out at the LTO</a:t>
            </a:r>
            <a:endParaRPr lang="en-US" dirty="0"/>
          </a:p>
        </p:txBody>
      </p:sp>
      <p:sp>
        <p:nvSpPr>
          <p:cNvPr id="4" name="Slide Number Placeholder 3"/>
          <p:cNvSpPr>
            <a:spLocks noGrp="1"/>
          </p:cNvSpPr>
          <p:nvPr>
            <p:ph type="sldNum" sz="quarter" idx="10"/>
          </p:nvPr>
        </p:nvSpPr>
        <p:spPr/>
        <p:txBody>
          <a:bodyPr/>
          <a:lstStyle/>
          <a:p>
            <a:pPr>
              <a:defRPr/>
            </a:pPr>
            <a:fld id="{0E8EB07B-BE07-4118-A9F3-68004BEC7E5D}" type="slidenum">
              <a:rPr lang="en-US" smtClean="0"/>
              <a:pPr>
                <a:defRPr/>
              </a:pPr>
              <a:t>7</a:t>
            </a:fld>
            <a:endParaRPr lang="en-US"/>
          </a:p>
        </p:txBody>
      </p:sp>
    </p:spTree>
    <p:extLst>
      <p:ext uri="{BB962C8B-B14F-4D97-AF65-F5344CB8AC3E}">
        <p14:creationId xmlns:p14="http://schemas.microsoft.com/office/powerpoint/2010/main" val="40852958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Back to Our ‘</a:t>
            </a:r>
            <a:r>
              <a:rPr lang="en-US" dirty="0" err="1" smtClean="0"/>
              <a:t>Hows</a:t>
            </a:r>
            <a:r>
              <a:rPr lang="en-US" dirty="0" smtClean="0"/>
              <a:t>’, here’s some sample data of Shear vibe source to horizontal geophones.</a:t>
            </a:r>
          </a:p>
          <a:p>
            <a:r>
              <a:rPr lang="en-US" dirty="0" smtClean="0"/>
              <a:t>Data is currently under analysis.</a:t>
            </a:r>
          </a:p>
          <a:p>
            <a:endParaRPr lang="en-US" dirty="0" smtClean="0"/>
          </a:p>
          <a:p>
            <a:r>
              <a:rPr lang="en-US" dirty="0" smtClean="0"/>
              <a:t>Please take some time to visit Ady Geda, out in the parking lot for a look at our IVI vibrator truck.  Both the P and S-wave actuators are out there.</a:t>
            </a:r>
            <a:endParaRPr lang="en-US" dirty="0"/>
          </a:p>
        </p:txBody>
      </p:sp>
      <p:sp>
        <p:nvSpPr>
          <p:cNvPr id="4" name="Slide Number Placeholder 3"/>
          <p:cNvSpPr>
            <a:spLocks noGrp="1"/>
          </p:cNvSpPr>
          <p:nvPr>
            <p:ph type="sldNum" sz="quarter" idx="10"/>
          </p:nvPr>
        </p:nvSpPr>
        <p:spPr/>
        <p:txBody>
          <a:bodyPr/>
          <a:lstStyle/>
          <a:p>
            <a:pPr>
              <a:defRPr/>
            </a:pPr>
            <a:fld id="{0E8EB07B-BE07-4118-A9F3-68004BEC7E5D}" type="slidenum">
              <a:rPr lang="en-US" smtClean="0"/>
              <a:pPr>
                <a:defRPr/>
              </a:pPr>
              <a:t>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itchFamily="34" charset="0"/>
              <a:buNone/>
            </a:pPr>
            <a:r>
              <a:rPr lang="en-US" dirty="0" smtClean="0"/>
              <a:t>Three other energy source we have include different forms of accelerated weight drops.</a:t>
            </a:r>
          </a:p>
          <a:p>
            <a:pPr marL="228600" indent="-228600">
              <a:buFont typeface="+mj-lt"/>
              <a:buAutoNum type="arabicPeriod"/>
            </a:pPr>
            <a:r>
              <a:rPr lang="en-US" dirty="0" smtClean="0"/>
              <a:t>Propelled</a:t>
            </a:r>
            <a:r>
              <a:rPr lang="en-US" baseline="0" dirty="0" smtClean="0"/>
              <a:t> </a:t>
            </a:r>
            <a:r>
              <a:rPr lang="en-US" baseline="0" dirty="0" smtClean="0"/>
              <a:t>Energy Generator (PEG) a #50 accelerated mass</a:t>
            </a:r>
            <a:r>
              <a:rPr lang="en-US" baseline="0" dirty="0" smtClean="0"/>
              <a:t>.  This fits on the back of a truck, with a regular frame-mounted trailer hitch.</a:t>
            </a:r>
            <a:endParaRPr lang="en-US" baseline="0" dirty="0" smtClean="0"/>
          </a:p>
          <a:p>
            <a:pPr marL="228600" indent="-228600">
              <a:buFont typeface="+mj-lt"/>
              <a:buAutoNum type="arabicPeriod"/>
            </a:pPr>
            <a:r>
              <a:rPr lang="en-US" baseline="0" dirty="0" err="1" smtClean="0"/>
              <a:t>Gisco</a:t>
            </a:r>
            <a:r>
              <a:rPr lang="en-US" baseline="0" dirty="0" smtClean="0"/>
              <a:t> Seismic Source (w/ #200 hammer) </a:t>
            </a:r>
            <a:r>
              <a:rPr lang="en-US" baseline="0" dirty="0" smtClean="0"/>
              <a:t>has </a:t>
            </a:r>
            <a:r>
              <a:rPr lang="en-US" baseline="0" dirty="0" smtClean="0"/>
              <a:t>both P- and S- wave </a:t>
            </a:r>
            <a:r>
              <a:rPr lang="en-US" baseline="0" dirty="0" smtClean="0"/>
              <a:t>capabilities, by rotating the direction of energy delivery.</a:t>
            </a:r>
            <a:endParaRPr lang="en-US" baseline="0" dirty="0" smtClean="0"/>
          </a:p>
          <a:p>
            <a:pPr marL="228600" indent="-228600">
              <a:buFont typeface="+mj-lt"/>
              <a:buAutoNum type="arabicPeriod"/>
            </a:pPr>
            <a:r>
              <a:rPr lang="en-US" baseline="0" dirty="0" smtClean="0"/>
              <a:t>And a big thanks to Mr. Jim Acker of Houston Geophysical Service, Inc., who donated a Hydrapulse energy source to UH.  This is an excellent, repeatable source, with 10,000 ft. imaging capability in the Gulf Coast region.  </a:t>
            </a:r>
            <a:r>
              <a:rPr lang="en-US" baseline="0" dirty="0" smtClean="0"/>
              <a:t/>
            </a:r>
            <a:br>
              <a:rPr lang="en-US" baseline="0" dirty="0" smtClean="0"/>
            </a:br>
            <a:r>
              <a:rPr lang="en-US" baseline="0" dirty="0" smtClean="0"/>
              <a:t>Great </a:t>
            </a:r>
            <a:r>
              <a:rPr lang="en-US" baseline="0" dirty="0" smtClean="0"/>
              <a:t>features of this unit is the similarity of interfacing to commercial seismic operations.  A </a:t>
            </a:r>
            <a:r>
              <a:rPr lang="en-US" baseline="0" dirty="0" smtClean="0"/>
              <a:t>super </a:t>
            </a:r>
            <a:r>
              <a:rPr lang="en-US" baseline="0" dirty="0" smtClean="0"/>
              <a:t>teaching tool.  </a:t>
            </a:r>
            <a:r>
              <a:rPr lang="en-US" baseline="0" dirty="0" smtClean="0"/>
              <a:t/>
            </a:r>
            <a:br>
              <a:rPr lang="en-US" baseline="0" dirty="0" smtClean="0"/>
            </a:br>
            <a:r>
              <a:rPr lang="en-US" baseline="0" dirty="0" smtClean="0"/>
              <a:t>It practical to perform 3D surveys with sources like this.</a:t>
            </a:r>
            <a:br>
              <a:rPr lang="en-US" baseline="0" dirty="0" smtClean="0"/>
            </a:br>
            <a:r>
              <a:rPr lang="en-US" baseline="0" dirty="0" smtClean="0"/>
              <a:t>Some </a:t>
            </a:r>
            <a:r>
              <a:rPr lang="en-US" baseline="0" dirty="0" smtClean="0"/>
              <a:t>maintenance &amp; repairs are needed to get this fully operational. (~ $30K</a:t>
            </a:r>
            <a:r>
              <a:rPr lang="en-US" baseline="0" dirty="0" smtClean="0"/>
              <a:t>).  This one of reasons why you need to support AGL.</a:t>
            </a:r>
            <a:endParaRPr lang="en-US" dirty="0"/>
          </a:p>
        </p:txBody>
      </p:sp>
      <p:sp>
        <p:nvSpPr>
          <p:cNvPr id="4" name="Slide Number Placeholder 3"/>
          <p:cNvSpPr>
            <a:spLocks noGrp="1"/>
          </p:cNvSpPr>
          <p:nvPr>
            <p:ph type="sldNum" sz="quarter" idx="10"/>
          </p:nvPr>
        </p:nvSpPr>
        <p:spPr/>
        <p:txBody>
          <a:bodyPr/>
          <a:lstStyle/>
          <a:p>
            <a:pPr>
              <a:defRPr/>
            </a:pPr>
            <a:fld id="{0E8EB07B-BE07-4118-A9F3-68004BEC7E5D}" type="slidenum">
              <a:rPr lang="en-US" smtClean="0"/>
              <a:pPr>
                <a:defRPr/>
              </a:pPr>
              <a:t>9</a:t>
            </a:fld>
            <a:endParaRPr lang="en-US"/>
          </a:p>
        </p:txBody>
      </p:sp>
    </p:spTree>
    <p:extLst>
      <p:ext uri="{BB962C8B-B14F-4D97-AF65-F5344CB8AC3E}">
        <p14:creationId xmlns:p14="http://schemas.microsoft.com/office/powerpoint/2010/main" val="26742964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14350" y="2840038"/>
            <a:ext cx="5829300" cy="1960562"/>
          </a:xfrm>
        </p:spPr>
        <p:txBody>
          <a:bodyPr/>
          <a:lstStyle/>
          <a:p>
            <a:r>
              <a:rPr lang="en-US" smtClean="0"/>
              <a:t>Click to edit Master title style</a:t>
            </a:r>
            <a:endParaRPr lang="en-US"/>
          </a:p>
        </p:txBody>
      </p:sp>
      <p:sp>
        <p:nvSpPr>
          <p:cNvPr id="3" name="Subtitle 2"/>
          <p:cNvSpPr>
            <a:spLocks noGrp="1"/>
          </p:cNvSpPr>
          <p:nvPr>
            <p:ph type="subTitle" idx="1"/>
          </p:nvPr>
        </p:nvSpPr>
        <p:spPr>
          <a:xfrm>
            <a:off x="1028700" y="5181600"/>
            <a:ext cx="4800600" cy="23368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57763" y="0"/>
            <a:ext cx="1481137" cy="8128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14350" y="0"/>
            <a:ext cx="4291013" cy="8128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TextBox 4"/>
          <p:cNvSpPr txBox="1"/>
          <p:nvPr userDrawn="1"/>
        </p:nvSpPr>
        <p:spPr>
          <a:xfrm>
            <a:off x="5973288" y="8763990"/>
            <a:ext cx="522515" cy="230832"/>
          </a:xfrm>
          <a:prstGeom prst="rect">
            <a:avLst/>
          </a:prstGeom>
          <a:noFill/>
        </p:spPr>
        <p:txBody>
          <a:bodyPr wrap="square" rtlCol="0">
            <a:spAutoFit/>
          </a:bodyPr>
          <a:lstStyle/>
          <a:p>
            <a:fld id="{CA5EE7A7-C8C4-4674-8180-71F49E7A9EB2}" type="slidenum">
              <a:rPr lang="en-US" sz="900" b="0" smtClean="0"/>
              <a:t>‹#›</a:t>
            </a:fld>
            <a:endParaRPr lang="en-US" sz="900" b="0" dirty="0"/>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41338" y="5875338"/>
            <a:ext cx="5829300" cy="181610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541338" y="3875088"/>
            <a:ext cx="5829300" cy="200025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14350" y="1676400"/>
            <a:ext cx="2838450" cy="6451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3505200" y="1676400"/>
            <a:ext cx="2838450" cy="6451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42900" y="366713"/>
            <a:ext cx="6172200" cy="1524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342900" y="2046288"/>
            <a:ext cx="3030538" cy="8540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342900" y="2900363"/>
            <a:ext cx="3030538" cy="52673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3484563" y="2046288"/>
            <a:ext cx="3030537" cy="8540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3484563" y="2900363"/>
            <a:ext cx="3030537" cy="52673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TextBox 3"/>
          <p:cNvSpPr txBox="1"/>
          <p:nvPr userDrawn="1"/>
        </p:nvSpPr>
        <p:spPr>
          <a:xfrm>
            <a:off x="6181106" y="8621486"/>
            <a:ext cx="391885" cy="246221"/>
          </a:xfrm>
          <a:prstGeom prst="rect">
            <a:avLst/>
          </a:prstGeom>
          <a:noFill/>
        </p:spPr>
        <p:txBody>
          <a:bodyPr wrap="square" rtlCol="0">
            <a:spAutoFit/>
          </a:bodyPr>
          <a:lstStyle/>
          <a:p>
            <a:fld id="{22C9DF55-6380-4257-BEB8-CA9C7B2EC7B3}" type="slidenum">
              <a:rPr lang="en-US" sz="1000" smtClean="0"/>
              <a:t>‹#›</a:t>
            </a:fld>
            <a:endParaRPr lang="en-US" sz="1000" dirty="0"/>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42900" y="363538"/>
            <a:ext cx="2255838" cy="154940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2681288" y="363538"/>
            <a:ext cx="3833812" cy="78041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342900" y="1912938"/>
            <a:ext cx="2255838" cy="62547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344613" y="6400800"/>
            <a:ext cx="4114800" cy="755650"/>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344613" y="817563"/>
            <a:ext cx="4114800" cy="5486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344613" y="7156450"/>
            <a:ext cx="4114800" cy="10731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bwMode="auto">
          <a:xfrm>
            <a:off x="609600" y="0"/>
            <a:ext cx="5829300" cy="1219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1507" name="Rectangle 3"/>
          <p:cNvSpPr>
            <a:spLocks noGrp="1" noChangeArrowheads="1"/>
          </p:cNvSpPr>
          <p:nvPr>
            <p:ph type="body" idx="1"/>
          </p:nvPr>
        </p:nvSpPr>
        <p:spPr bwMode="auto">
          <a:xfrm>
            <a:off x="514350" y="1676400"/>
            <a:ext cx="5829300" cy="6451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514350" y="8331200"/>
            <a:ext cx="1428750" cy="609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0" smtClean="0">
                <a:latin typeface="Times New Roman" pitchFamily="18" charset="0"/>
              </a:defRPr>
            </a:lvl1pPr>
          </a:lstStyle>
          <a:p>
            <a:pPr>
              <a:defRPr/>
            </a:pPr>
            <a:endParaRPr lang="en-US"/>
          </a:p>
        </p:txBody>
      </p:sp>
      <p:sp>
        <p:nvSpPr>
          <p:cNvPr id="1033" name="Text Box 9"/>
          <p:cNvSpPr txBox="1">
            <a:spLocks noChangeArrowheads="1"/>
          </p:cNvSpPr>
          <p:nvPr/>
        </p:nvSpPr>
        <p:spPr bwMode="auto">
          <a:xfrm>
            <a:off x="5911850" y="8869363"/>
            <a:ext cx="515938" cy="274637"/>
          </a:xfrm>
          <a:prstGeom prst="rect">
            <a:avLst/>
          </a:prstGeom>
          <a:noFill/>
          <a:ln w="9525">
            <a:noFill/>
            <a:miter lim="800000"/>
            <a:headEnd/>
            <a:tailEnd/>
          </a:ln>
          <a:effectLst/>
        </p:spPr>
        <p:txBody>
          <a:bodyPr>
            <a:spAutoFit/>
          </a:bodyPr>
          <a:lstStyle/>
          <a:p>
            <a:pPr>
              <a:spcBef>
                <a:spcPct val="50000"/>
              </a:spcBef>
              <a:defRPr/>
            </a:pPr>
            <a:fld id="{5D1CA7D0-2613-4BEA-8112-F7D7D846B6D9}" type="slidenum">
              <a:rPr lang="en-US" sz="1200" b="0"/>
              <a:pPr>
                <a:spcBef>
                  <a:spcPct val="50000"/>
                </a:spcBef>
                <a:defRPr/>
              </a:pPr>
              <a:t>‹#›</a:t>
            </a:fld>
            <a:endParaRPr lang="en-US" b="0" dirty="0"/>
          </a:p>
        </p:txBody>
      </p:sp>
      <p:sp>
        <p:nvSpPr>
          <p:cNvPr id="1034" name="Line 10"/>
          <p:cNvSpPr>
            <a:spLocks noChangeShapeType="1"/>
          </p:cNvSpPr>
          <p:nvPr/>
        </p:nvSpPr>
        <p:spPr bwMode="auto">
          <a:xfrm>
            <a:off x="595313" y="1144588"/>
            <a:ext cx="5138737" cy="0"/>
          </a:xfrm>
          <a:prstGeom prst="line">
            <a:avLst/>
          </a:prstGeom>
          <a:noFill/>
          <a:ln w="57150">
            <a:solidFill>
              <a:srgbClr val="0066FF"/>
            </a:solidFill>
            <a:round/>
            <a:headEnd/>
            <a:tailEnd/>
          </a:ln>
          <a:effectLst/>
        </p:spPr>
        <p:txBody>
          <a:bodyPr wrap="none" anchor="ctr"/>
          <a:lstStyle/>
          <a:p>
            <a:pPr>
              <a:defRPr/>
            </a:pPr>
            <a:endParaRPr lang="en-US"/>
          </a:p>
        </p:txBody>
      </p:sp>
      <p:sp>
        <p:nvSpPr>
          <p:cNvPr id="2" name="Slide Number Placeholder 1"/>
          <p:cNvSpPr>
            <a:spLocks noGrp="1"/>
          </p:cNvSpPr>
          <p:nvPr>
            <p:ph type="sldNum" sz="quarter" idx="4"/>
          </p:nvPr>
        </p:nvSpPr>
        <p:spPr>
          <a:xfrm>
            <a:off x="4914900" y="8475663"/>
            <a:ext cx="1600200" cy="485775"/>
          </a:xfrm>
          <a:prstGeom prst="rect">
            <a:avLst/>
          </a:prstGeom>
        </p:spPr>
        <p:txBody>
          <a:bodyPr vert="horz" lIns="91440" tIns="45720" rIns="91440" bIns="45720" rtlCol="0" anchor="ctr"/>
          <a:lstStyle>
            <a:lvl1pPr algn="r">
              <a:defRPr sz="1200">
                <a:solidFill>
                  <a:schemeClr val="tx1">
                    <a:tint val="75000"/>
                  </a:schemeClr>
                </a:solidFill>
              </a:defRPr>
            </a:lvl1pPr>
          </a:lstStyle>
          <a:p>
            <a:fld id="{FF8A2D26-D745-4E79-8F10-244BC2EEEB9A}"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59" r:id="rId1"/>
    <p:sldLayoutId id="2147483658" r:id="rId2"/>
    <p:sldLayoutId id="2147483657" r:id="rId3"/>
    <p:sldLayoutId id="2147483656" r:id="rId4"/>
    <p:sldLayoutId id="2147483655" r:id="rId5"/>
    <p:sldLayoutId id="2147483654" r:id="rId6"/>
    <p:sldLayoutId id="2147483653" r:id="rId7"/>
    <p:sldLayoutId id="2147483652" r:id="rId8"/>
    <p:sldLayoutId id="2147483651" r:id="rId9"/>
    <p:sldLayoutId id="2147483650" r:id="rId10"/>
    <p:sldLayoutId id="2147483649" r:id="rId11"/>
  </p:sldLayoutIdLst>
  <p:hf hdr="0" ftr="0" dt="0"/>
  <p:txStyles>
    <p:title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pitchFamily="34" charset="0"/>
        </a:defRPr>
      </a:lvl2pPr>
      <a:lvl3pPr algn="ctr" rtl="0" eaLnBrk="0" fontAlgn="base" hangingPunct="0">
        <a:spcBef>
          <a:spcPct val="0"/>
        </a:spcBef>
        <a:spcAft>
          <a:spcPct val="0"/>
        </a:spcAft>
        <a:defRPr sz="2800" b="1">
          <a:solidFill>
            <a:schemeClr val="tx2"/>
          </a:solidFill>
          <a:latin typeface="Arial" pitchFamily="34" charset="0"/>
        </a:defRPr>
      </a:lvl3pPr>
      <a:lvl4pPr algn="ctr" rtl="0" eaLnBrk="0" fontAlgn="base" hangingPunct="0">
        <a:spcBef>
          <a:spcPct val="0"/>
        </a:spcBef>
        <a:spcAft>
          <a:spcPct val="0"/>
        </a:spcAft>
        <a:defRPr sz="2800" b="1">
          <a:solidFill>
            <a:schemeClr val="tx2"/>
          </a:solidFill>
          <a:latin typeface="Arial" pitchFamily="34" charset="0"/>
        </a:defRPr>
      </a:lvl4pPr>
      <a:lvl5pPr algn="ctr" rtl="0" eaLnBrk="0" fontAlgn="base" hangingPunct="0">
        <a:spcBef>
          <a:spcPct val="0"/>
        </a:spcBef>
        <a:spcAft>
          <a:spcPct val="0"/>
        </a:spcAft>
        <a:defRPr sz="2800" b="1">
          <a:solidFill>
            <a:schemeClr val="tx2"/>
          </a:solidFill>
          <a:latin typeface="Arial" pitchFamily="34" charset="0"/>
        </a:defRPr>
      </a:lvl5pPr>
      <a:lvl6pPr marL="457200" algn="ctr" rtl="0" eaLnBrk="0" fontAlgn="base" hangingPunct="0">
        <a:spcBef>
          <a:spcPct val="0"/>
        </a:spcBef>
        <a:spcAft>
          <a:spcPct val="0"/>
        </a:spcAft>
        <a:defRPr sz="2800" b="1">
          <a:solidFill>
            <a:schemeClr val="tx2"/>
          </a:solidFill>
          <a:latin typeface="Arial" pitchFamily="34" charset="0"/>
        </a:defRPr>
      </a:lvl6pPr>
      <a:lvl7pPr marL="914400" algn="ctr" rtl="0" eaLnBrk="0" fontAlgn="base" hangingPunct="0">
        <a:spcBef>
          <a:spcPct val="0"/>
        </a:spcBef>
        <a:spcAft>
          <a:spcPct val="0"/>
        </a:spcAft>
        <a:defRPr sz="2800" b="1">
          <a:solidFill>
            <a:schemeClr val="tx2"/>
          </a:solidFill>
          <a:latin typeface="Arial" pitchFamily="34" charset="0"/>
        </a:defRPr>
      </a:lvl7pPr>
      <a:lvl8pPr marL="1371600" algn="ctr" rtl="0" eaLnBrk="0" fontAlgn="base" hangingPunct="0">
        <a:spcBef>
          <a:spcPct val="0"/>
        </a:spcBef>
        <a:spcAft>
          <a:spcPct val="0"/>
        </a:spcAft>
        <a:defRPr sz="2800" b="1">
          <a:solidFill>
            <a:schemeClr val="tx2"/>
          </a:solidFill>
          <a:latin typeface="Arial" pitchFamily="34" charset="0"/>
        </a:defRPr>
      </a:lvl8pPr>
      <a:lvl9pPr marL="1828800" algn="ctr" rtl="0" eaLnBrk="0" fontAlgn="base" hangingPunct="0">
        <a:spcBef>
          <a:spcPct val="0"/>
        </a:spcBef>
        <a:spcAft>
          <a:spcPct val="0"/>
        </a:spcAft>
        <a:defRPr sz="2800" b="1">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gif"/><Relationship Id="rId7"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gif"/></Relationships>
</file>

<file path=ppt/slides/_rels/slide1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s>
</file>

<file path=ppt/slides/_rels/slide1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eg"/></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3.xml"/><Relationship Id="rId1" Type="http://schemas.openxmlformats.org/officeDocument/2006/relationships/slideLayout" Target="../slideLayouts/slideLayout6.xml"/><Relationship Id="rId5" Type="http://schemas.openxmlformats.org/officeDocument/2006/relationships/image" Target="../media/image36.png"/><Relationship Id="rId4" Type="http://schemas.openxmlformats.org/officeDocument/2006/relationships/image" Target="../media/image35.png"/></Relationships>
</file>

<file path=ppt/slides/_rels/slide1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microsoft.com/office/2007/relationships/hdphoto" Target="../media/hdphoto2.wdp"/></Relationships>
</file>

<file path=ppt/slides/_rels/slide1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5.xml"/><Relationship Id="rId1" Type="http://schemas.openxmlformats.org/officeDocument/2006/relationships/slideLayout" Target="../slideLayouts/slideLayout6.xml"/><Relationship Id="rId4" Type="http://schemas.openxmlformats.org/officeDocument/2006/relationships/image" Target="../media/image39.jpeg"/></Relationships>
</file>

<file path=ppt/slides/_rels/slide1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7.xml"/><Relationship Id="rId1" Type="http://schemas.openxmlformats.org/officeDocument/2006/relationships/slideLayout" Target="../slideLayouts/slideLayout6.xml"/><Relationship Id="rId5" Type="http://schemas.openxmlformats.org/officeDocument/2006/relationships/image" Target="../media/image43.jpeg"/><Relationship Id="rId4" Type="http://schemas.openxmlformats.org/officeDocument/2006/relationships/image" Target="../media/image42.jpeg"/></Relationships>
</file>

<file path=ppt/slides/_rels/slide1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45.png"/><Relationship Id="rId5" Type="http://schemas.openxmlformats.org/officeDocument/2006/relationships/image" Target="../media/image5.jpeg"/><Relationship Id="rId4" Type="http://schemas.openxmlformats.org/officeDocument/2006/relationships/image" Target="../media/image44.png"/></Relationships>
</file>

<file path=ppt/slides/_rels/slide1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3.xml"/><Relationship Id="rId1" Type="http://schemas.openxmlformats.org/officeDocument/2006/relationships/slideLayout" Target="../slideLayouts/slideLayout6.xml"/><Relationship Id="rId5" Type="http://schemas.openxmlformats.org/officeDocument/2006/relationships/image" Target="../media/image51.jpeg"/><Relationship Id="rId4" Type="http://schemas.openxmlformats.org/officeDocument/2006/relationships/image" Target="../media/image50.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jpeg"/></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11.png"/><Relationship Id="rId4" Type="http://schemas.openxmlformats.org/officeDocument/2006/relationships/image" Target="../media/image10.jpeg"/></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jpeg"/><Relationship Id="rId4" Type="http://schemas.openxmlformats.org/officeDocument/2006/relationships/image" Target="../media/image13.jpe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20.jpeg"/><Relationship Id="rId7"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Pwave"/>
          <p:cNvPicPr>
            <a:picLocks noChangeAspect="1" noChangeArrowheads="1" noCrop="1"/>
          </p:cNvPicPr>
          <p:nvPr/>
        </p:nvPicPr>
        <p:blipFill>
          <a:blip r:embed="rId3" cstate="print"/>
          <a:srcRect/>
          <a:stretch>
            <a:fillRect/>
          </a:stretch>
        </p:blipFill>
        <p:spPr bwMode="auto">
          <a:xfrm>
            <a:off x="165408" y="149906"/>
            <a:ext cx="6474878" cy="4316586"/>
          </a:xfrm>
          <a:prstGeom prst="rect">
            <a:avLst/>
          </a:prstGeom>
          <a:noFill/>
          <a:ln w="9525">
            <a:noFill/>
            <a:miter lim="800000"/>
            <a:headEnd/>
            <a:tailEnd/>
          </a:ln>
        </p:spPr>
      </p:pic>
      <p:pic>
        <p:nvPicPr>
          <p:cNvPr id="5" name="Picture 5" descr="Swave"/>
          <p:cNvPicPr>
            <a:picLocks noChangeAspect="1" noChangeArrowheads="1" noCrop="1"/>
          </p:cNvPicPr>
          <p:nvPr/>
        </p:nvPicPr>
        <p:blipFill>
          <a:blip r:embed="rId4" cstate="print"/>
          <a:srcRect/>
          <a:stretch>
            <a:fillRect/>
          </a:stretch>
        </p:blipFill>
        <p:spPr bwMode="auto">
          <a:xfrm>
            <a:off x="1340798" y="5486401"/>
            <a:ext cx="5325445" cy="3106510"/>
          </a:xfrm>
          <a:prstGeom prst="rect">
            <a:avLst/>
          </a:prstGeom>
          <a:noFill/>
          <a:ln w="9525">
            <a:noFill/>
            <a:miter lim="800000"/>
            <a:headEnd/>
            <a:tailEnd/>
          </a:ln>
        </p:spPr>
      </p:pic>
      <p:sp>
        <p:nvSpPr>
          <p:cNvPr id="4098" name="Rectangle 2"/>
          <p:cNvSpPr>
            <a:spLocks noGrp="1" noChangeArrowheads="1"/>
          </p:cNvSpPr>
          <p:nvPr>
            <p:ph type="ctrTitle"/>
          </p:nvPr>
        </p:nvSpPr>
        <p:spPr>
          <a:xfrm>
            <a:off x="1" y="4140589"/>
            <a:ext cx="4299284" cy="1024969"/>
          </a:xfrm>
          <a:solidFill>
            <a:schemeClr val="accent1">
              <a:lumMod val="40000"/>
              <a:lumOff val="60000"/>
            </a:schemeClr>
          </a:solidFill>
        </p:spPr>
        <p:txBody>
          <a:bodyPr/>
          <a:lstStyle/>
          <a:p>
            <a:r>
              <a:rPr lang="en-US" dirty="0" smtClean="0"/>
              <a:t>Seismic </a:t>
            </a:r>
            <a:r>
              <a:rPr lang="en-US" dirty="0" smtClean="0"/>
              <a:t>Methods for Education &amp; Science </a:t>
            </a:r>
            <a:r>
              <a:rPr lang="en-US" dirty="0" smtClean="0"/>
              <a:t>!</a:t>
            </a:r>
            <a:endParaRPr lang="en-US" sz="2400" dirty="0" smtClean="0"/>
          </a:p>
        </p:txBody>
      </p:sp>
      <p:sp>
        <p:nvSpPr>
          <p:cNvPr id="4099" name="Rectangle 3"/>
          <p:cNvSpPr>
            <a:spLocks noGrp="1" noChangeArrowheads="1"/>
          </p:cNvSpPr>
          <p:nvPr>
            <p:ph type="subTitle" idx="1"/>
          </p:nvPr>
        </p:nvSpPr>
        <p:spPr>
          <a:xfrm>
            <a:off x="3594604" y="4639564"/>
            <a:ext cx="3263396" cy="1039343"/>
          </a:xfrm>
        </p:spPr>
        <p:txBody>
          <a:bodyPr/>
          <a:lstStyle/>
          <a:p>
            <a:r>
              <a:rPr lang="en-US" sz="2400" dirty="0" smtClean="0"/>
              <a:t>Jeff Sposato</a:t>
            </a:r>
          </a:p>
          <a:p>
            <a:r>
              <a:rPr lang="en-US" sz="2400" dirty="0" smtClean="0"/>
              <a:t>Deputy Director, AGL</a:t>
            </a:r>
            <a:endParaRPr lang="en-US" sz="2400" dirty="0" smtClean="0"/>
          </a:p>
        </p:txBody>
      </p:sp>
      <p:sp>
        <p:nvSpPr>
          <p:cNvPr id="6" name="Text Box 6"/>
          <p:cNvSpPr txBox="1">
            <a:spLocks noChangeArrowheads="1"/>
          </p:cNvSpPr>
          <p:nvPr/>
        </p:nvSpPr>
        <p:spPr bwMode="auto">
          <a:xfrm>
            <a:off x="5526186" y="8315911"/>
            <a:ext cx="1140057" cy="276999"/>
          </a:xfrm>
          <a:prstGeom prst="rect">
            <a:avLst/>
          </a:prstGeom>
          <a:noFill/>
          <a:ln w="9525">
            <a:noFill/>
            <a:miter lim="800000"/>
            <a:headEnd/>
            <a:tailEnd/>
          </a:ln>
        </p:spPr>
        <p:txBody>
          <a:bodyPr wrap="none">
            <a:spAutoFit/>
          </a:bodyPr>
          <a:lstStyle/>
          <a:p>
            <a:r>
              <a:rPr lang="en-US" sz="1200" dirty="0" smtClean="0"/>
              <a:t>(</a:t>
            </a:r>
            <a:r>
              <a:rPr lang="en-US" sz="1200" dirty="0" err="1" smtClean="0"/>
              <a:t>Braile</a:t>
            </a:r>
            <a:r>
              <a:rPr lang="en-US" sz="1200" dirty="0" smtClean="0"/>
              <a:t>, 2010)</a:t>
            </a:r>
            <a:endParaRPr lang="en-US" sz="1200" dirty="0"/>
          </a:p>
        </p:txBody>
      </p:sp>
      <p:pic>
        <p:nvPicPr>
          <p:cNvPr id="7" name="Picture 6"/>
          <p:cNvPicPr>
            <a:picLocks noChangeAspect="1"/>
          </p:cNvPicPr>
          <p:nvPr/>
        </p:nvPicPr>
        <p:blipFill>
          <a:blip r:embed="rId5" cstate="print"/>
          <a:stretch>
            <a:fillRect/>
          </a:stretch>
        </p:blipFill>
        <p:spPr>
          <a:xfrm>
            <a:off x="4583875" y="132012"/>
            <a:ext cx="2082368" cy="782199"/>
          </a:xfrm>
          <a:prstGeom prst="rect">
            <a:avLst/>
          </a:prstGeom>
        </p:spPr>
      </p:pic>
      <p:pic>
        <p:nvPicPr>
          <p:cNvPr id="8" name="Picture 7"/>
          <p:cNvPicPr>
            <a:picLocks noChangeAspect="1"/>
          </p:cNvPicPr>
          <p:nvPr/>
        </p:nvPicPr>
        <p:blipFill rotWithShape="1">
          <a:blip r:embed="rId6" cstate="print"/>
          <a:srcRect b="12199"/>
          <a:stretch/>
        </p:blipFill>
        <p:spPr>
          <a:xfrm>
            <a:off x="96322" y="2944103"/>
            <a:ext cx="1935678" cy="1196486"/>
          </a:xfrm>
          <a:prstGeom prst="rect">
            <a:avLst/>
          </a:prstGeom>
        </p:spPr>
      </p:pic>
      <p:pic>
        <p:nvPicPr>
          <p:cNvPr id="9" name="Picture 8" descr="IMG_1444.jpg"/>
          <p:cNvPicPr>
            <a:picLocks noChangeAspect="1"/>
          </p:cNvPicPr>
          <p:nvPr/>
        </p:nvPicPr>
        <p:blipFill>
          <a:blip r:embed="rId7" cstate="print"/>
          <a:srcRect t="8601" r="558"/>
          <a:stretch>
            <a:fillRect/>
          </a:stretch>
        </p:blipFill>
        <p:spPr>
          <a:xfrm>
            <a:off x="181956" y="6705600"/>
            <a:ext cx="1678829" cy="2057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1+#ppt_w/2"/>
                                          </p:val>
                                        </p:tav>
                                        <p:tav tm="100000">
                                          <p:val>
                                            <p:strVal val="#ppt_x"/>
                                          </p:val>
                                        </p:tav>
                                      </p:tavLst>
                                    </p:anim>
                                    <p:anim calcmode="lin" valueType="num">
                                      <p:cBhvr additive="base">
                                        <p:cTn id="8" dur="500" fill="hold"/>
                                        <p:tgtEl>
                                          <p:spTgt spid="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Don’t Forget Marine …</a:t>
            </a:r>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0800000">
            <a:off x="0" y="1208728"/>
            <a:ext cx="6858000" cy="5122333"/>
          </a:xfrm>
          <a:prstGeom prst="rect">
            <a:avLst/>
          </a:prstGeom>
        </p:spPr>
      </p:pic>
      <p:sp>
        <p:nvSpPr>
          <p:cNvPr id="5" name="TextBox 4"/>
          <p:cNvSpPr txBox="1"/>
          <p:nvPr/>
        </p:nvSpPr>
        <p:spPr>
          <a:xfrm>
            <a:off x="447157" y="6599912"/>
            <a:ext cx="5963684" cy="1938992"/>
          </a:xfrm>
          <a:prstGeom prst="rect">
            <a:avLst/>
          </a:prstGeom>
          <a:noFill/>
        </p:spPr>
        <p:txBody>
          <a:bodyPr wrap="none" rtlCol="0">
            <a:spAutoFit/>
          </a:bodyPr>
          <a:lstStyle/>
          <a:p>
            <a:pPr marL="342900" indent="-342900" algn="l">
              <a:buFont typeface="Arial" pitchFamily="34" charset="0"/>
              <a:buChar char="•"/>
            </a:pPr>
            <a:r>
              <a:rPr lang="en-US" dirty="0" smtClean="0"/>
              <a:t>24 V system (2x truck batteries)</a:t>
            </a:r>
          </a:p>
          <a:p>
            <a:pPr marL="342900" indent="-342900" algn="l">
              <a:buFont typeface="Arial" pitchFamily="34" charset="0"/>
              <a:buChar char="•"/>
            </a:pPr>
            <a:r>
              <a:rPr lang="en-US" dirty="0" smtClean="0"/>
              <a:t>2-person portable</a:t>
            </a:r>
          </a:p>
          <a:p>
            <a:pPr marL="342900" indent="-342900" algn="l">
              <a:buFont typeface="Arial" pitchFamily="34" charset="0"/>
              <a:buChar char="•"/>
            </a:pPr>
            <a:r>
              <a:rPr lang="en-US" dirty="0" smtClean="0"/>
              <a:t>Self-contained sensor (hydrographic)</a:t>
            </a:r>
          </a:p>
          <a:p>
            <a:pPr marL="342900" indent="-342900" algn="l">
              <a:buFont typeface="Arial" pitchFamily="34" charset="0"/>
              <a:buChar char="•"/>
            </a:pPr>
            <a:r>
              <a:rPr lang="en-US" dirty="0" smtClean="0"/>
              <a:t>Direct interface to Geometrics (CDP method)</a:t>
            </a:r>
          </a:p>
          <a:p>
            <a:pPr marL="342900" indent="-342900" algn="l">
              <a:buFont typeface="Arial" pitchFamily="34" charset="0"/>
              <a:buChar char="•"/>
            </a:pPr>
            <a:endParaRPr lang="en-US" dirty="0" smtClean="0"/>
          </a:p>
          <a:p>
            <a:pPr marL="342900" indent="-342900" algn="l">
              <a:buFont typeface="Arial" pitchFamily="34" charset="0"/>
              <a:buChar char="•"/>
            </a:pPr>
            <a:endParaRPr lang="en-US" dirty="0"/>
          </a:p>
        </p:txBody>
      </p:sp>
    </p:spTree>
    <p:extLst>
      <p:ext uri="{BB962C8B-B14F-4D97-AF65-F5344CB8AC3E}">
        <p14:creationId xmlns:p14="http://schemas.microsoft.com/office/powerpoint/2010/main" val="232205307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800" y="0"/>
            <a:ext cx="6705600" cy="774700"/>
          </a:xfrm>
        </p:spPr>
        <p:txBody>
          <a:bodyPr/>
          <a:lstStyle/>
          <a:p>
            <a:r>
              <a:rPr lang="en-US" dirty="0" smtClean="0"/>
              <a:t>Yellowstone Bighorn Research Assoc.</a:t>
            </a:r>
            <a:endParaRPr lang="en-US" dirty="0"/>
          </a:p>
        </p:txBody>
      </p:sp>
      <p:pic>
        <p:nvPicPr>
          <p:cNvPr id="350210" name="Picture 2"/>
          <p:cNvPicPr>
            <a:picLocks noChangeAspect="1" noChangeArrowheads="1"/>
          </p:cNvPicPr>
          <p:nvPr/>
        </p:nvPicPr>
        <p:blipFill>
          <a:blip r:embed="rId3" cstate="print"/>
          <a:srcRect l="544" t="20445" r="8167" b="2227"/>
          <a:stretch>
            <a:fillRect/>
          </a:stretch>
        </p:blipFill>
        <p:spPr bwMode="auto">
          <a:xfrm>
            <a:off x="203200" y="952500"/>
            <a:ext cx="6388100" cy="4851400"/>
          </a:xfrm>
          <a:prstGeom prst="rect">
            <a:avLst/>
          </a:prstGeom>
          <a:noFill/>
          <a:ln w="9525">
            <a:noFill/>
            <a:miter lim="800000"/>
            <a:headEnd/>
            <a:tailEnd/>
          </a:ln>
        </p:spPr>
      </p:pic>
      <p:sp>
        <p:nvSpPr>
          <p:cNvPr id="7" name="Oval Callout 6"/>
          <p:cNvSpPr/>
          <p:nvPr/>
        </p:nvSpPr>
        <p:spPr bwMode="auto">
          <a:xfrm rot="1944224">
            <a:off x="4040155" y="3561399"/>
            <a:ext cx="2178685" cy="591501"/>
          </a:xfrm>
          <a:prstGeom prst="wedgeEllipseCallout">
            <a:avLst>
              <a:gd name="adj1" fmla="val -60995"/>
              <a:gd name="adj2" fmla="val -65262"/>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r>
              <a:rPr lang="en-US" sz="1800" dirty="0" smtClean="0"/>
              <a:t>Red  Lodge</a:t>
            </a:r>
          </a:p>
        </p:txBody>
      </p:sp>
      <p:pic>
        <p:nvPicPr>
          <p:cNvPr id="8" name="Picture 7" descr="YBRA.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3201" y="761178"/>
            <a:ext cx="1710660" cy="1710660"/>
          </a:xfrm>
          <a:prstGeom prst="rect">
            <a:avLst/>
          </a:prstGeom>
        </p:spPr>
      </p:pic>
      <p:pic>
        <p:nvPicPr>
          <p:cNvPr id="6" name="Content Placeholder 6" descr="CIMG0467.JPG"/>
          <p:cNvPicPr>
            <a:picLocks noChangeAspect="1"/>
          </p:cNvPicPr>
          <p:nvPr/>
        </p:nvPicPr>
        <p:blipFill rotWithShape="1">
          <a:blip r:embed="rId5" cstate="print"/>
          <a:srcRect l="15500" b="8945"/>
          <a:stretch/>
        </p:blipFill>
        <p:spPr>
          <a:xfrm>
            <a:off x="4637595" y="674913"/>
            <a:ext cx="1927339" cy="1557648"/>
          </a:xfrm>
          <a:prstGeom prst="rect">
            <a:avLst/>
          </a:prstGeom>
        </p:spPr>
      </p:pic>
      <p:pic>
        <p:nvPicPr>
          <p:cNvPr id="10" name="Picture 2" descr="C:\Users\Not Azeem.Azeem-PC\Desktop\School Stuff\field camp\Seismic1, Chohan\2012-08-02 20.45.19.jpg"/>
          <p:cNvPicPr>
            <a:picLocks noChangeAspect="1" noChangeArrowheads="1"/>
          </p:cNvPicPr>
          <p:nvPr/>
        </p:nvPicPr>
        <p:blipFill rotWithShape="1">
          <a:blip r:embed="rId6" cstate="print"/>
          <a:srcRect t="13540" r="3924" b="24451"/>
          <a:stretch/>
        </p:blipFill>
        <p:spPr bwMode="auto">
          <a:xfrm>
            <a:off x="108201" y="5803900"/>
            <a:ext cx="6654800" cy="3221347"/>
          </a:xfrm>
          <a:prstGeom prst="rect">
            <a:avLst/>
          </a:prstGeom>
          <a:noFill/>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IMG_2750.JPG"/>
          <p:cNvPicPr>
            <a:picLocks noChangeAspect="1"/>
          </p:cNvPicPr>
          <p:nvPr/>
        </p:nvPicPr>
        <p:blipFill rotWithShape="1">
          <a:blip r:embed="rId3" cstate="print"/>
          <a:srcRect l="9733" b="22272"/>
          <a:stretch/>
        </p:blipFill>
        <p:spPr>
          <a:xfrm rot="917236">
            <a:off x="790458" y="4809332"/>
            <a:ext cx="5575446" cy="3600669"/>
          </a:xfrm>
          <a:prstGeom prst="rect">
            <a:avLst/>
          </a:prstGeom>
        </p:spPr>
      </p:pic>
      <p:pic>
        <p:nvPicPr>
          <p:cNvPr id="3"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9033" y="877993"/>
            <a:ext cx="3950399" cy="35077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1"/>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4562" r="22613" b="4210"/>
          <a:stretch/>
        </p:blipFill>
        <p:spPr bwMode="auto">
          <a:xfrm>
            <a:off x="3882975" y="420527"/>
            <a:ext cx="2909332" cy="459200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 name="Picture 4" descr="YBRA.jp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27564" y="7437964"/>
            <a:ext cx="1587500" cy="1587500"/>
          </a:xfrm>
          <a:prstGeom prst="rect">
            <a:avLst/>
          </a:prstGeom>
        </p:spPr>
      </p:pic>
      <p:sp>
        <p:nvSpPr>
          <p:cNvPr id="2" name="Title 1"/>
          <p:cNvSpPr>
            <a:spLocks noGrp="1"/>
          </p:cNvSpPr>
          <p:nvPr>
            <p:ph type="title"/>
          </p:nvPr>
        </p:nvSpPr>
        <p:spPr>
          <a:xfrm>
            <a:off x="309033" y="0"/>
            <a:ext cx="4161368" cy="877993"/>
          </a:xfrm>
          <a:solidFill>
            <a:schemeClr val="bg1"/>
          </a:solidFill>
        </p:spPr>
        <p:txBody>
          <a:bodyPr/>
          <a:lstStyle/>
          <a:p>
            <a:r>
              <a:rPr lang="en-US" dirty="0" smtClean="0"/>
              <a:t>3D Seismic Exercises</a:t>
            </a:r>
            <a:endParaRPr lang="en-US" dirty="0"/>
          </a:p>
        </p:txBody>
      </p:sp>
    </p:spTree>
    <p:extLst>
      <p:ext uri="{BB962C8B-B14F-4D97-AF65-F5344CB8AC3E}">
        <p14:creationId xmlns:p14="http://schemas.microsoft.com/office/powerpoint/2010/main" val="363881685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599" y="0"/>
            <a:ext cx="6048375" cy="1219200"/>
          </a:xfrm>
        </p:spPr>
        <p:txBody>
          <a:bodyPr/>
          <a:lstStyle/>
          <a:p>
            <a:r>
              <a:rPr lang="en-US" dirty="0" smtClean="0"/>
              <a:t>Industry Commitment to UH AGL:  Geom. Repair / Refraction Statics</a:t>
            </a:r>
            <a:endParaRPr lang="en-US" dirty="0"/>
          </a:p>
        </p:txBody>
      </p:sp>
      <p:pic>
        <p:nvPicPr>
          <p:cNvPr id="3" name="Content Placeholder 3" descr="Screen Shot 2013-04-18 at 3.41.43 PM.png"/>
          <p:cNvPicPr>
            <a:picLocks noChangeAspect="1"/>
          </p:cNvPicPr>
          <p:nvPr/>
        </p:nvPicPr>
        <p:blipFill rotWithShape="1">
          <a:blip r:embed="rId3" cstate="print">
            <a:extLst>
              <a:ext uri="{28A0092B-C50C-407E-A947-70E740481C1C}">
                <a14:useLocalDpi xmlns:a14="http://schemas.microsoft.com/office/drawing/2010/main" val="0"/>
              </a:ext>
            </a:extLst>
          </a:blip>
          <a:srcRect l="904" r="50000"/>
          <a:stretch/>
        </p:blipFill>
        <p:spPr>
          <a:xfrm>
            <a:off x="265471" y="3827211"/>
            <a:ext cx="4114800" cy="4525963"/>
          </a:xfrm>
          <a:prstGeom prst="rect">
            <a:avLst/>
          </a:prstGeom>
        </p:spPr>
      </p:pic>
      <p:pic>
        <p:nvPicPr>
          <p:cNvPr id="4" name="Content Placeholder 3" descr="Screen Shot 2013-04-18 at 3.49.51 PM.png"/>
          <p:cNvPicPr>
            <a:picLocks noChangeAspect="1"/>
          </p:cNvPicPr>
          <p:nvPr/>
        </p:nvPicPr>
        <p:blipFill rotWithShape="1">
          <a:blip r:embed="rId4" cstate="print">
            <a:extLst>
              <a:ext uri="{28A0092B-C50C-407E-A947-70E740481C1C}">
                <a14:useLocalDpi xmlns:a14="http://schemas.microsoft.com/office/drawing/2010/main" val="0"/>
              </a:ext>
            </a:extLst>
          </a:blip>
          <a:srcRect l="904" r="69005"/>
          <a:stretch/>
        </p:blipFill>
        <p:spPr>
          <a:xfrm>
            <a:off x="3510116" y="3473247"/>
            <a:ext cx="2521974" cy="4525963"/>
          </a:xfrm>
          <a:prstGeom prst="rect">
            <a:avLst/>
          </a:prstGeom>
        </p:spPr>
      </p:pic>
      <p:pic>
        <p:nvPicPr>
          <p:cNvPr id="5" name="Content Placeholder 5" descr="Screen Shot 2013-04-16 at 4.57.59 PM.png"/>
          <p:cNvPicPr>
            <a:picLocks noChangeAspect="1"/>
          </p:cNvPicPr>
          <p:nvPr/>
        </p:nvPicPr>
        <p:blipFill rotWithShape="1">
          <a:blip r:embed="rId5" cstate="print">
            <a:extLst>
              <a:ext uri="{28A0092B-C50C-407E-A947-70E740481C1C}">
                <a14:useLocalDpi xmlns:a14="http://schemas.microsoft.com/office/drawing/2010/main" val="0"/>
              </a:ext>
            </a:extLst>
          </a:blip>
          <a:srcRect l="11599" t="72203" r="50044" b="8053"/>
          <a:stretch/>
        </p:blipFill>
        <p:spPr>
          <a:xfrm>
            <a:off x="4616245" y="7939383"/>
            <a:ext cx="1551814" cy="827581"/>
          </a:xfrm>
          <a:prstGeom prst="rect">
            <a:avLst/>
          </a:prstGeom>
        </p:spPr>
      </p:pic>
      <p:sp>
        <p:nvSpPr>
          <p:cNvPr id="6" name="TextBox 5"/>
          <p:cNvSpPr txBox="1"/>
          <p:nvPr/>
        </p:nvSpPr>
        <p:spPr>
          <a:xfrm>
            <a:off x="855259" y="3184704"/>
            <a:ext cx="4735592" cy="400110"/>
          </a:xfrm>
          <a:prstGeom prst="rect">
            <a:avLst/>
          </a:prstGeom>
          <a:noFill/>
        </p:spPr>
        <p:txBody>
          <a:bodyPr wrap="none" rtlCol="0">
            <a:spAutoFit/>
          </a:bodyPr>
          <a:lstStyle/>
          <a:p>
            <a:r>
              <a:rPr lang="en-US" dirty="0" smtClean="0"/>
              <a:t>BEFORE				AFTER</a:t>
            </a:r>
            <a:endParaRPr lang="en-US" dirty="0"/>
          </a:p>
        </p:txBody>
      </p:sp>
      <p:sp>
        <p:nvSpPr>
          <p:cNvPr id="7" name="Rectangle 6"/>
          <p:cNvSpPr/>
          <p:nvPr/>
        </p:nvSpPr>
        <p:spPr>
          <a:xfrm>
            <a:off x="524020" y="1376162"/>
            <a:ext cx="5972191" cy="1415772"/>
          </a:xfrm>
          <a:prstGeom prst="rect">
            <a:avLst/>
          </a:prstGeom>
        </p:spPr>
        <p:txBody>
          <a:bodyPr wrap="square">
            <a:spAutoFit/>
          </a:bodyPr>
          <a:lstStyle/>
          <a:p>
            <a:r>
              <a:rPr lang="en-US" sz="1800" dirty="0"/>
              <a:t>All seismic processing is effectively </a:t>
            </a:r>
            <a:endParaRPr lang="en-US" sz="1800" dirty="0" smtClean="0"/>
          </a:p>
          <a:p>
            <a:r>
              <a:rPr lang="en-US" sz="1800" dirty="0" smtClean="0"/>
              <a:t>“</a:t>
            </a:r>
            <a:r>
              <a:rPr lang="en-US" sz="1800" dirty="0"/>
              <a:t>geophysical interpretation</a:t>
            </a:r>
            <a:r>
              <a:rPr lang="en-US" sz="1800" dirty="0" smtClean="0"/>
              <a:t>”.</a:t>
            </a:r>
          </a:p>
          <a:p>
            <a:endParaRPr lang="en-US" sz="1800" dirty="0"/>
          </a:p>
          <a:p>
            <a:pPr algn="r"/>
            <a:r>
              <a:rPr lang="en-US" sz="1800" dirty="0"/>
              <a:t>Converting geophysical data to geological </a:t>
            </a:r>
            <a:r>
              <a:rPr lang="en-US" sz="1800" dirty="0" smtClean="0"/>
              <a:t>models.</a:t>
            </a:r>
            <a:r>
              <a:rPr lang="en-US" sz="1400" b="0" dirty="0" smtClean="0"/>
              <a:t>	(</a:t>
            </a:r>
            <a:r>
              <a:rPr lang="en-US" sz="1400" b="0" dirty="0" err="1" smtClean="0"/>
              <a:t>Diggins</a:t>
            </a:r>
            <a:r>
              <a:rPr lang="en-US" sz="1400" b="0" dirty="0" smtClean="0"/>
              <a:t>, 2013)</a:t>
            </a:r>
            <a:endParaRPr lang="en-US" sz="1800" b="0" dirty="0"/>
          </a:p>
        </p:txBody>
      </p:sp>
    </p:spTree>
    <p:extLst>
      <p:ext uri="{BB962C8B-B14F-4D97-AF65-F5344CB8AC3E}">
        <p14:creationId xmlns:p14="http://schemas.microsoft.com/office/powerpoint/2010/main" val="310181202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1" y="0"/>
            <a:ext cx="4060582" cy="1032933"/>
          </a:xfrm>
        </p:spPr>
        <p:txBody>
          <a:bodyPr/>
          <a:lstStyle/>
          <a:p>
            <a:r>
              <a:rPr lang="en-US" dirty="0" smtClean="0"/>
              <a:t>Autonomous Node </a:t>
            </a:r>
            <a:r>
              <a:rPr lang="en-US" dirty="0" smtClean="0"/>
              <a:t/>
            </a:r>
            <a:br>
              <a:rPr lang="en-US" dirty="0" smtClean="0"/>
            </a:br>
            <a:r>
              <a:rPr lang="en-US" dirty="0" smtClean="0"/>
              <a:t>Seismic </a:t>
            </a:r>
            <a:r>
              <a:rPr lang="en-US" dirty="0" smtClean="0"/>
              <a:t>Systems</a:t>
            </a:r>
            <a:endParaRPr lang="en-US" dirty="0"/>
          </a:p>
        </p:txBody>
      </p:sp>
      <p:sp>
        <p:nvSpPr>
          <p:cNvPr id="3" name="AutoShape 60"/>
          <p:cNvSpPr>
            <a:spLocks noChangeAspect="1" noChangeArrowheads="1"/>
          </p:cNvSpPr>
          <p:nvPr/>
        </p:nvSpPr>
        <p:spPr bwMode="auto">
          <a:xfrm rot="10800000">
            <a:off x="851389" y="4611135"/>
            <a:ext cx="304800" cy="457200"/>
          </a:xfrm>
          <a:custGeom>
            <a:avLst/>
            <a:gdLst>
              <a:gd name="G0" fmla="+- 6480 0 0"/>
              <a:gd name="G1" fmla="+- 6480 0 0"/>
              <a:gd name="G2" fmla="+- 5399 0 0"/>
              <a:gd name="G3" fmla="+- 21600 0 6480"/>
              <a:gd name="G4" fmla="+- 21600 0 6480"/>
              <a:gd name="G5" fmla="*/ G0 21600 G3"/>
              <a:gd name="G6" fmla="*/ G1 21600 G3"/>
              <a:gd name="G7" fmla="*/ G2 G3 21600"/>
              <a:gd name="G8" fmla="*/ 10800 21600 G3"/>
              <a:gd name="G9" fmla="*/ G4 21600 G3"/>
              <a:gd name="G10" fmla="+- 21600 0 G7"/>
              <a:gd name="G11" fmla="+- G5 0 G8"/>
              <a:gd name="G12" fmla="+- G6 0 G8"/>
              <a:gd name="G13" fmla="*/ G12 G7 G11"/>
              <a:gd name="G14" fmla="+- 21600 0 G13"/>
              <a:gd name="G15" fmla="+- G0 0 10800"/>
              <a:gd name="G16" fmla="+- G1 0 10800"/>
              <a:gd name="G17" fmla="*/ G2 G16 G15"/>
              <a:gd name="T0" fmla="*/ 10800 w 21600"/>
              <a:gd name="T1" fmla="*/ 0 h 21600"/>
              <a:gd name="T2" fmla="*/ 0 w 21600"/>
              <a:gd name="T3" fmla="*/ 15429 h 21600"/>
              <a:gd name="T4" fmla="*/ 10800 w 21600"/>
              <a:gd name="T5" fmla="*/ 21600 h 21600"/>
              <a:gd name="T6" fmla="*/ 21600 w 21600"/>
              <a:gd name="T7" fmla="*/ 15429 h 21600"/>
              <a:gd name="T8" fmla="*/ 17694720 60000 65536"/>
              <a:gd name="T9" fmla="*/ 11796480 60000 65536"/>
              <a:gd name="T10" fmla="*/ 5898240 60000 65536"/>
              <a:gd name="T11" fmla="*/ 0 60000 65536"/>
              <a:gd name="T12" fmla="*/ G13 w 21600"/>
              <a:gd name="T13" fmla="*/ G6 h 21600"/>
              <a:gd name="T14" fmla="*/ G14 w 21600"/>
              <a:gd name="T15" fmla="*/ G9 h 21600"/>
            </a:gdLst>
            <a:ahLst/>
            <a:cxnLst>
              <a:cxn ang="T8">
                <a:pos x="T0" y="T1"/>
              </a:cxn>
              <a:cxn ang="T9">
                <a:pos x="T2" y="T3"/>
              </a:cxn>
              <a:cxn ang="T10">
                <a:pos x="T4" y="T5"/>
              </a:cxn>
              <a:cxn ang="T11">
                <a:pos x="T6" y="T7"/>
              </a:cxn>
            </a:cxnLst>
            <a:rect l="T12" t="T13" r="T14" b="T15"/>
            <a:pathLst>
              <a:path w="21600" h="21600">
                <a:moveTo>
                  <a:pt x="10800" y="0"/>
                </a:moveTo>
                <a:lnTo>
                  <a:pt x="6480" y="5399"/>
                </a:lnTo>
                <a:lnTo>
                  <a:pt x="6480" y="5399"/>
                </a:lnTo>
                <a:lnTo>
                  <a:pt x="6480" y="9257"/>
                </a:lnTo>
                <a:lnTo>
                  <a:pt x="3779" y="9257"/>
                </a:lnTo>
                <a:lnTo>
                  <a:pt x="3779" y="9257"/>
                </a:lnTo>
                <a:lnTo>
                  <a:pt x="0" y="15429"/>
                </a:lnTo>
                <a:lnTo>
                  <a:pt x="3779" y="21600"/>
                </a:lnTo>
                <a:lnTo>
                  <a:pt x="3779" y="21600"/>
                </a:lnTo>
                <a:lnTo>
                  <a:pt x="17821" y="21600"/>
                </a:lnTo>
                <a:lnTo>
                  <a:pt x="17821" y="21600"/>
                </a:lnTo>
                <a:lnTo>
                  <a:pt x="21600" y="15429"/>
                </a:lnTo>
                <a:lnTo>
                  <a:pt x="17821" y="9257"/>
                </a:lnTo>
                <a:lnTo>
                  <a:pt x="17821" y="9257"/>
                </a:lnTo>
                <a:lnTo>
                  <a:pt x="15120" y="9257"/>
                </a:lnTo>
                <a:lnTo>
                  <a:pt x="15120" y="5399"/>
                </a:lnTo>
                <a:lnTo>
                  <a:pt x="15120" y="5399"/>
                </a:lnTo>
                <a:close/>
              </a:path>
            </a:pathLst>
          </a:custGeom>
          <a:gradFill rotWithShape="1">
            <a:gsLst>
              <a:gs pos="0">
                <a:schemeClr val="bg1"/>
              </a:gs>
              <a:gs pos="100000">
                <a:schemeClr val="bg1">
                  <a:gamma/>
                  <a:shade val="46275"/>
                  <a:invGamma/>
                </a:schemeClr>
              </a:gs>
            </a:gsLst>
            <a:lin ang="5400000" scaled="1"/>
          </a:gradFill>
          <a:ln w="9525">
            <a:solidFill>
              <a:schemeClr val="tx1"/>
            </a:solidFill>
            <a:miter lim="800000"/>
            <a:headEnd/>
            <a:tailEnd/>
          </a:ln>
          <a:effectLst/>
        </p:spPr>
        <p:txBody>
          <a:bodyPr wrap="none" anchor="ctr"/>
          <a:lstStyle/>
          <a:p>
            <a:pPr>
              <a:defRPr/>
            </a:pPr>
            <a:endParaRPr lang="en-US"/>
          </a:p>
        </p:txBody>
      </p:sp>
      <p:sp>
        <p:nvSpPr>
          <p:cNvPr id="4" name="Line 367"/>
          <p:cNvSpPr>
            <a:spLocks noChangeShapeType="1"/>
          </p:cNvSpPr>
          <p:nvPr/>
        </p:nvSpPr>
        <p:spPr bwMode="auto">
          <a:xfrm flipV="1">
            <a:off x="1003789" y="4382535"/>
            <a:ext cx="0" cy="228600"/>
          </a:xfrm>
          <a:prstGeom prst="line">
            <a:avLst/>
          </a:prstGeom>
          <a:noFill/>
          <a:ln w="38100">
            <a:solidFill>
              <a:schemeClr val="tx1"/>
            </a:solidFill>
            <a:round/>
            <a:headEnd/>
            <a:tailEnd/>
          </a:ln>
        </p:spPr>
        <p:txBody>
          <a:bodyPr/>
          <a:lstStyle/>
          <a:p>
            <a:endParaRPr lang="en-US"/>
          </a:p>
        </p:txBody>
      </p:sp>
      <p:sp>
        <p:nvSpPr>
          <p:cNvPr id="5" name="Rectangle 372"/>
          <p:cNvSpPr>
            <a:spLocks noChangeArrowheads="1"/>
          </p:cNvSpPr>
          <p:nvPr/>
        </p:nvSpPr>
        <p:spPr bwMode="auto">
          <a:xfrm>
            <a:off x="718039" y="3696735"/>
            <a:ext cx="571500" cy="685800"/>
          </a:xfrm>
          <a:prstGeom prst="rect">
            <a:avLst/>
          </a:prstGeom>
          <a:solidFill>
            <a:schemeClr val="hlink"/>
          </a:solidFill>
          <a:ln w="38100">
            <a:solidFill>
              <a:schemeClr val="tx1"/>
            </a:solidFill>
            <a:miter lim="800000"/>
            <a:headEnd/>
            <a:tailEnd/>
          </a:ln>
        </p:spPr>
        <p:txBody>
          <a:bodyPr wrap="none" anchor="ctr"/>
          <a:lstStyle/>
          <a:p>
            <a:endParaRPr lang="en-US"/>
          </a:p>
        </p:txBody>
      </p:sp>
      <p:sp>
        <p:nvSpPr>
          <p:cNvPr id="6" name="Moon 5"/>
          <p:cNvSpPr/>
          <p:nvPr/>
        </p:nvSpPr>
        <p:spPr bwMode="auto">
          <a:xfrm rot="5400000">
            <a:off x="1043354" y="3600020"/>
            <a:ext cx="298938" cy="193431"/>
          </a:xfrm>
          <a:prstGeom prst="moon">
            <a:avLst/>
          </a:prstGeom>
          <a:solidFill>
            <a:schemeClr val="bg2">
              <a:lumMod val="60000"/>
              <a:lumOff val="4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latin typeface="Arial" pitchFamily="34" charset="0"/>
            </a:endParaRPr>
          </a:p>
        </p:txBody>
      </p:sp>
      <p:grpSp>
        <p:nvGrpSpPr>
          <p:cNvPr id="18" name="Group 17"/>
          <p:cNvGrpSpPr/>
          <p:nvPr/>
        </p:nvGrpSpPr>
        <p:grpSpPr>
          <a:xfrm>
            <a:off x="1866900" y="2711999"/>
            <a:ext cx="571500" cy="1521068"/>
            <a:chOff x="2152650" y="4509845"/>
            <a:chExt cx="571500" cy="1521068"/>
          </a:xfrm>
        </p:grpSpPr>
        <p:sp>
          <p:nvSpPr>
            <p:cNvPr id="19" name="AutoShape 60"/>
            <p:cNvSpPr>
              <a:spLocks noChangeAspect="1" noChangeArrowheads="1"/>
            </p:cNvSpPr>
            <p:nvPr/>
          </p:nvSpPr>
          <p:spPr bwMode="auto">
            <a:xfrm rot="10800000">
              <a:off x="2286000" y="5573713"/>
              <a:ext cx="304800" cy="457200"/>
            </a:xfrm>
            <a:custGeom>
              <a:avLst/>
              <a:gdLst>
                <a:gd name="G0" fmla="+- 6480 0 0"/>
                <a:gd name="G1" fmla="+- 6480 0 0"/>
                <a:gd name="G2" fmla="+- 5399 0 0"/>
                <a:gd name="G3" fmla="+- 21600 0 6480"/>
                <a:gd name="G4" fmla="+- 21600 0 6480"/>
                <a:gd name="G5" fmla="*/ G0 21600 G3"/>
                <a:gd name="G6" fmla="*/ G1 21600 G3"/>
                <a:gd name="G7" fmla="*/ G2 G3 21600"/>
                <a:gd name="G8" fmla="*/ 10800 21600 G3"/>
                <a:gd name="G9" fmla="*/ G4 21600 G3"/>
                <a:gd name="G10" fmla="+- 21600 0 G7"/>
                <a:gd name="G11" fmla="+- G5 0 G8"/>
                <a:gd name="G12" fmla="+- G6 0 G8"/>
                <a:gd name="G13" fmla="*/ G12 G7 G11"/>
                <a:gd name="G14" fmla="+- 21600 0 G13"/>
                <a:gd name="G15" fmla="+- G0 0 10800"/>
                <a:gd name="G16" fmla="+- G1 0 10800"/>
                <a:gd name="G17" fmla="*/ G2 G16 G15"/>
                <a:gd name="T0" fmla="*/ 10800 w 21600"/>
                <a:gd name="T1" fmla="*/ 0 h 21600"/>
                <a:gd name="T2" fmla="*/ 0 w 21600"/>
                <a:gd name="T3" fmla="*/ 15429 h 21600"/>
                <a:gd name="T4" fmla="*/ 10800 w 21600"/>
                <a:gd name="T5" fmla="*/ 21600 h 21600"/>
                <a:gd name="T6" fmla="*/ 21600 w 21600"/>
                <a:gd name="T7" fmla="*/ 15429 h 21600"/>
                <a:gd name="T8" fmla="*/ 17694720 60000 65536"/>
                <a:gd name="T9" fmla="*/ 11796480 60000 65536"/>
                <a:gd name="T10" fmla="*/ 5898240 60000 65536"/>
                <a:gd name="T11" fmla="*/ 0 60000 65536"/>
                <a:gd name="T12" fmla="*/ G13 w 21600"/>
                <a:gd name="T13" fmla="*/ G6 h 21600"/>
                <a:gd name="T14" fmla="*/ G14 w 21600"/>
                <a:gd name="T15" fmla="*/ G9 h 21600"/>
              </a:gdLst>
              <a:ahLst/>
              <a:cxnLst>
                <a:cxn ang="T8">
                  <a:pos x="T0" y="T1"/>
                </a:cxn>
                <a:cxn ang="T9">
                  <a:pos x="T2" y="T3"/>
                </a:cxn>
                <a:cxn ang="T10">
                  <a:pos x="T4" y="T5"/>
                </a:cxn>
                <a:cxn ang="T11">
                  <a:pos x="T6" y="T7"/>
                </a:cxn>
              </a:cxnLst>
              <a:rect l="T12" t="T13" r="T14" b="T15"/>
              <a:pathLst>
                <a:path w="21600" h="21600">
                  <a:moveTo>
                    <a:pt x="10800" y="0"/>
                  </a:moveTo>
                  <a:lnTo>
                    <a:pt x="6480" y="5399"/>
                  </a:lnTo>
                  <a:lnTo>
                    <a:pt x="6480" y="5399"/>
                  </a:lnTo>
                  <a:lnTo>
                    <a:pt x="6480" y="9257"/>
                  </a:lnTo>
                  <a:lnTo>
                    <a:pt x="3779" y="9257"/>
                  </a:lnTo>
                  <a:lnTo>
                    <a:pt x="3779" y="9257"/>
                  </a:lnTo>
                  <a:lnTo>
                    <a:pt x="0" y="15429"/>
                  </a:lnTo>
                  <a:lnTo>
                    <a:pt x="3779" y="21600"/>
                  </a:lnTo>
                  <a:lnTo>
                    <a:pt x="3779" y="21600"/>
                  </a:lnTo>
                  <a:lnTo>
                    <a:pt x="17821" y="21600"/>
                  </a:lnTo>
                  <a:lnTo>
                    <a:pt x="17821" y="21600"/>
                  </a:lnTo>
                  <a:lnTo>
                    <a:pt x="21600" y="15429"/>
                  </a:lnTo>
                  <a:lnTo>
                    <a:pt x="17821" y="9257"/>
                  </a:lnTo>
                  <a:lnTo>
                    <a:pt x="17821" y="9257"/>
                  </a:lnTo>
                  <a:lnTo>
                    <a:pt x="15120" y="9257"/>
                  </a:lnTo>
                  <a:lnTo>
                    <a:pt x="15120" y="5399"/>
                  </a:lnTo>
                  <a:lnTo>
                    <a:pt x="15120" y="5399"/>
                  </a:lnTo>
                  <a:close/>
                </a:path>
              </a:pathLst>
            </a:custGeom>
            <a:gradFill rotWithShape="1">
              <a:gsLst>
                <a:gs pos="0">
                  <a:schemeClr val="bg1"/>
                </a:gs>
                <a:gs pos="100000">
                  <a:schemeClr val="bg1">
                    <a:gamma/>
                    <a:shade val="46275"/>
                    <a:invGamma/>
                  </a:schemeClr>
                </a:gs>
              </a:gsLst>
              <a:lin ang="5400000" scaled="1"/>
            </a:gradFill>
            <a:ln w="9525">
              <a:solidFill>
                <a:schemeClr val="tx1"/>
              </a:solidFill>
              <a:miter lim="800000"/>
              <a:headEnd/>
              <a:tailEnd/>
            </a:ln>
            <a:effectLst/>
          </p:spPr>
          <p:txBody>
            <a:bodyPr wrap="none" anchor="ctr"/>
            <a:lstStyle/>
            <a:p>
              <a:pPr>
                <a:defRPr/>
              </a:pPr>
              <a:endParaRPr lang="en-US"/>
            </a:p>
          </p:txBody>
        </p:sp>
        <p:sp>
          <p:nvSpPr>
            <p:cNvPr id="20" name="Line 367"/>
            <p:cNvSpPr>
              <a:spLocks noChangeShapeType="1"/>
            </p:cNvSpPr>
            <p:nvPr/>
          </p:nvSpPr>
          <p:spPr bwMode="auto">
            <a:xfrm flipV="1">
              <a:off x="2438400" y="5345113"/>
              <a:ext cx="0" cy="228600"/>
            </a:xfrm>
            <a:prstGeom prst="line">
              <a:avLst/>
            </a:prstGeom>
            <a:noFill/>
            <a:ln w="38100">
              <a:solidFill>
                <a:schemeClr val="tx1"/>
              </a:solidFill>
              <a:round/>
              <a:headEnd/>
              <a:tailEnd/>
            </a:ln>
          </p:spPr>
          <p:txBody>
            <a:bodyPr/>
            <a:lstStyle/>
            <a:p>
              <a:endParaRPr lang="en-US"/>
            </a:p>
          </p:txBody>
        </p:sp>
        <p:sp>
          <p:nvSpPr>
            <p:cNvPr id="21" name="Rectangle 372"/>
            <p:cNvSpPr>
              <a:spLocks noChangeArrowheads="1"/>
            </p:cNvSpPr>
            <p:nvPr/>
          </p:nvSpPr>
          <p:spPr bwMode="auto">
            <a:xfrm>
              <a:off x="2152650" y="4659313"/>
              <a:ext cx="571500" cy="685800"/>
            </a:xfrm>
            <a:prstGeom prst="rect">
              <a:avLst/>
            </a:prstGeom>
            <a:solidFill>
              <a:schemeClr val="hlink"/>
            </a:solidFill>
            <a:ln w="38100">
              <a:solidFill>
                <a:schemeClr val="tx1"/>
              </a:solidFill>
              <a:miter lim="800000"/>
              <a:headEnd/>
              <a:tailEnd/>
            </a:ln>
          </p:spPr>
          <p:txBody>
            <a:bodyPr wrap="none" anchor="ctr"/>
            <a:lstStyle/>
            <a:p>
              <a:endParaRPr lang="en-US"/>
            </a:p>
          </p:txBody>
        </p:sp>
        <p:sp>
          <p:nvSpPr>
            <p:cNvPr id="22" name="Moon 21"/>
            <p:cNvSpPr/>
            <p:nvPr/>
          </p:nvSpPr>
          <p:spPr bwMode="auto">
            <a:xfrm rot="5400000">
              <a:off x="2477965" y="4562598"/>
              <a:ext cx="298938" cy="193431"/>
            </a:xfrm>
            <a:prstGeom prst="moon">
              <a:avLst/>
            </a:prstGeom>
            <a:solidFill>
              <a:schemeClr val="bg2">
                <a:lumMod val="60000"/>
                <a:lumOff val="4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latin typeface="Arial" pitchFamily="34" charset="0"/>
              </a:endParaRPr>
            </a:p>
          </p:txBody>
        </p:sp>
      </p:grpSp>
      <p:grpSp>
        <p:nvGrpSpPr>
          <p:cNvPr id="23" name="Group 22"/>
          <p:cNvGrpSpPr/>
          <p:nvPr/>
        </p:nvGrpSpPr>
        <p:grpSpPr>
          <a:xfrm>
            <a:off x="1144466" y="1755775"/>
            <a:ext cx="571500" cy="1521068"/>
            <a:chOff x="2152650" y="4509845"/>
            <a:chExt cx="571500" cy="1521068"/>
          </a:xfrm>
        </p:grpSpPr>
        <p:sp>
          <p:nvSpPr>
            <p:cNvPr id="24" name="AutoShape 60"/>
            <p:cNvSpPr>
              <a:spLocks noChangeAspect="1" noChangeArrowheads="1"/>
            </p:cNvSpPr>
            <p:nvPr/>
          </p:nvSpPr>
          <p:spPr bwMode="auto">
            <a:xfrm rot="10800000">
              <a:off x="2286000" y="5573713"/>
              <a:ext cx="304800" cy="457200"/>
            </a:xfrm>
            <a:custGeom>
              <a:avLst/>
              <a:gdLst>
                <a:gd name="G0" fmla="+- 6480 0 0"/>
                <a:gd name="G1" fmla="+- 6480 0 0"/>
                <a:gd name="G2" fmla="+- 5399 0 0"/>
                <a:gd name="G3" fmla="+- 21600 0 6480"/>
                <a:gd name="G4" fmla="+- 21600 0 6480"/>
                <a:gd name="G5" fmla="*/ G0 21600 G3"/>
                <a:gd name="G6" fmla="*/ G1 21600 G3"/>
                <a:gd name="G7" fmla="*/ G2 G3 21600"/>
                <a:gd name="G8" fmla="*/ 10800 21600 G3"/>
                <a:gd name="G9" fmla="*/ G4 21600 G3"/>
                <a:gd name="G10" fmla="+- 21600 0 G7"/>
                <a:gd name="G11" fmla="+- G5 0 G8"/>
                <a:gd name="G12" fmla="+- G6 0 G8"/>
                <a:gd name="G13" fmla="*/ G12 G7 G11"/>
                <a:gd name="G14" fmla="+- 21600 0 G13"/>
                <a:gd name="G15" fmla="+- G0 0 10800"/>
                <a:gd name="G16" fmla="+- G1 0 10800"/>
                <a:gd name="G17" fmla="*/ G2 G16 G15"/>
                <a:gd name="T0" fmla="*/ 10800 w 21600"/>
                <a:gd name="T1" fmla="*/ 0 h 21600"/>
                <a:gd name="T2" fmla="*/ 0 w 21600"/>
                <a:gd name="T3" fmla="*/ 15429 h 21600"/>
                <a:gd name="T4" fmla="*/ 10800 w 21600"/>
                <a:gd name="T5" fmla="*/ 21600 h 21600"/>
                <a:gd name="T6" fmla="*/ 21600 w 21600"/>
                <a:gd name="T7" fmla="*/ 15429 h 21600"/>
                <a:gd name="T8" fmla="*/ 17694720 60000 65536"/>
                <a:gd name="T9" fmla="*/ 11796480 60000 65536"/>
                <a:gd name="T10" fmla="*/ 5898240 60000 65536"/>
                <a:gd name="T11" fmla="*/ 0 60000 65536"/>
                <a:gd name="T12" fmla="*/ G13 w 21600"/>
                <a:gd name="T13" fmla="*/ G6 h 21600"/>
                <a:gd name="T14" fmla="*/ G14 w 21600"/>
                <a:gd name="T15" fmla="*/ G9 h 21600"/>
              </a:gdLst>
              <a:ahLst/>
              <a:cxnLst>
                <a:cxn ang="T8">
                  <a:pos x="T0" y="T1"/>
                </a:cxn>
                <a:cxn ang="T9">
                  <a:pos x="T2" y="T3"/>
                </a:cxn>
                <a:cxn ang="T10">
                  <a:pos x="T4" y="T5"/>
                </a:cxn>
                <a:cxn ang="T11">
                  <a:pos x="T6" y="T7"/>
                </a:cxn>
              </a:cxnLst>
              <a:rect l="T12" t="T13" r="T14" b="T15"/>
              <a:pathLst>
                <a:path w="21600" h="21600">
                  <a:moveTo>
                    <a:pt x="10800" y="0"/>
                  </a:moveTo>
                  <a:lnTo>
                    <a:pt x="6480" y="5399"/>
                  </a:lnTo>
                  <a:lnTo>
                    <a:pt x="6480" y="5399"/>
                  </a:lnTo>
                  <a:lnTo>
                    <a:pt x="6480" y="9257"/>
                  </a:lnTo>
                  <a:lnTo>
                    <a:pt x="3779" y="9257"/>
                  </a:lnTo>
                  <a:lnTo>
                    <a:pt x="3779" y="9257"/>
                  </a:lnTo>
                  <a:lnTo>
                    <a:pt x="0" y="15429"/>
                  </a:lnTo>
                  <a:lnTo>
                    <a:pt x="3779" y="21600"/>
                  </a:lnTo>
                  <a:lnTo>
                    <a:pt x="3779" y="21600"/>
                  </a:lnTo>
                  <a:lnTo>
                    <a:pt x="17821" y="21600"/>
                  </a:lnTo>
                  <a:lnTo>
                    <a:pt x="17821" y="21600"/>
                  </a:lnTo>
                  <a:lnTo>
                    <a:pt x="21600" y="15429"/>
                  </a:lnTo>
                  <a:lnTo>
                    <a:pt x="17821" y="9257"/>
                  </a:lnTo>
                  <a:lnTo>
                    <a:pt x="17821" y="9257"/>
                  </a:lnTo>
                  <a:lnTo>
                    <a:pt x="15120" y="9257"/>
                  </a:lnTo>
                  <a:lnTo>
                    <a:pt x="15120" y="5399"/>
                  </a:lnTo>
                  <a:lnTo>
                    <a:pt x="15120" y="5399"/>
                  </a:lnTo>
                  <a:close/>
                </a:path>
              </a:pathLst>
            </a:custGeom>
            <a:gradFill rotWithShape="1">
              <a:gsLst>
                <a:gs pos="0">
                  <a:schemeClr val="bg1"/>
                </a:gs>
                <a:gs pos="100000">
                  <a:schemeClr val="bg1">
                    <a:gamma/>
                    <a:shade val="46275"/>
                    <a:invGamma/>
                  </a:schemeClr>
                </a:gs>
              </a:gsLst>
              <a:lin ang="5400000" scaled="1"/>
            </a:gradFill>
            <a:ln w="9525">
              <a:solidFill>
                <a:schemeClr val="tx1"/>
              </a:solidFill>
              <a:miter lim="800000"/>
              <a:headEnd/>
              <a:tailEnd/>
            </a:ln>
            <a:effectLst/>
          </p:spPr>
          <p:txBody>
            <a:bodyPr wrap="none" anchor="ctr"/>
            <a:lstStyle/>
            <a:p>
              <a:pPr>
                <a:defRPr/>
              </a:pPr>
              <a:endParaRPr lang="en-US"/>
            </a:p>
          </p:txBody>
        </p:sp>
        <p:sp>
          <p:nvSpPr>
            <p:cNvPr id="25" name="Line 367"/>
            <p:cNvSpPr>
              <a:spLocks noChangeShapeType="1"/>
            </p:cNvSpPr>
            <p:nvPr/>
          </p:nvSpPr>
          <p:spPr bwMode="auto">
            <a:xfrm flipV="1">
              <a:off x="2438400" y="5345113"/>
              <a:ext cx="0" cy="228600"/>
            </a:xfrm>
            <a:prstGeom prst="line">
              <a:avLst/>
            </a:prstGeom>
            <a:noFill/>
            <a:ln w="38100">
              <a:solidFill>
                <a:schemeClr val="tx1"/>
              </a:solidFill>
              <a:round/>
              <a:headEnd/>
              <a:tailEnd/>
            </a:ln>
          </p:spPr>
          <p:txBody>
            <a:bodyPr/>
            <a:lstStyle/>
            <a:p>
              <a:endParaRPr lang="en-US"/>
            </a:p>
          </p:txBody>
        </p:sp>
        <p:sp>
          <p:nvSpPr>
            <p:cNvPr id="26" name="Rectangle 372"/>
            <p:cNvSpPr>
              <a:spLocks noChangeArrowheads="1"/>
            </p:cNvSpPr>
            <p:nvPr/>
          </p:nvSpPr>
          <p:spPr bwMode="auto">
            <a:xfrm>
              <a:off x="2152650" y="4659313"/>
              <a:ext cx="571500" cy="685800"/>
            </a:xfrm>
            <a:prstGeom prst="rect">
              <a:avLst/>
            </a:prstGeom>
            <a:solidFill>
              <a:schemeClr val="hlink"/>
            </a:solidFill>
            <a:ln w="38100">
              <a:solidFill>
                <a:schemeClr val="tx1"/>
              </a:solidFill>
              <a:miter lim="800000"/>
              <a:headEnd/>
              <a:tailEnd/>
            </a:ln>
          </p:spPr>
          <p:txBody>
            <a:bodyPr wrap="none" anchor="ctr"/>
            <a:lstStyle/>
            <a:p>
              <a:endParaRPr lang="en-US"/>
            </a:p>
          </p:txBody>
        </p:sp>
        <p:sp>
          <p:nvSpPr>
            <p:cNvPr id="27" name="Moon 26"/>
            <p:cNvSpPr/>
            <p:nvPr/>
          </p:nvSpPr>
          <p:spPr bwMode="auto">
            <a:xfrm rot="5400000">
              <a:off x="2477965" y="4562598"/>
              <a:ext cx="298938" cy="193431"/>
            </a:xfrm>
            <a:prstGeom prst="moon">
              <a:avLst/>
            </a:prstGeom>
            <a:solidFill>
              <a:schemeClr val="bg2">
                <a:lumMod val="60000"/>
                <a:lumOff val="4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latin typeface="Arial" pitchFamily="34" charset="0"/>
              </a:endParaRPr>
            </a:p>
          </p:txBody>
        </p:sp>
      </p:grpSp>
      <p:grpSp>
        <p:nvGrpSpPr>
          <p:cNvPr id="28" name="Group 27"/>
          <p:cNvGrpSpPr/>
          <p:nvPr/>
        </p:nvGrpSpPr>
        <p:grpSpPr>
          <a:xfrm>
            <a:off x="2244968" y="1160829"/>
            <a:ext cx="571500" cy="1521068"/>
            <a:chOff x="2152650" y="4509845"/>
            <a:chExt cx="571500" cy="1521068"/>
          </a:xfrm>
        </p:grpSpPr>
        <p:sp>
          <p:nvSpPr>
            <p:cNvPr id="29" name="AutoShape 60"/>
            <p:cNvSpPr>
              <a:spLocks noChangeAspect="1" noChangeArrowheads="1"/>
            </p:cNvSpPr>
            <p:nvPr/>
          </p:nvSpPr>
          <p:spPr bwMode="auto">
            <a:xfrm rot="10800000">
              <a:off x="2286000" y="5573713"/>
              <a:ext cx="304800" cy="457200"/>
            </a:xfrm>
            <a:custGeom>
              <a:avLst/>
              <a:gdLst>
                <a:gd name="G0" fmla="+- 6480 0 0"/>
                <a:gd name="G1" fmla="+- 6480 0 0"/>
                <a:gd name="G2" fmla="+- 5399 0 0"/>
                <a:gd name="G3" fmla="+- 21600 0 6480"/>
                <a:gd name="G4" fmla="+- 21600 0 6480"/>
                <a:gd name="G5" fmla="*/ G0 21600 G3"/>
                <a:gd name="G6" fmla="*/ G1 21600 G3"/>
                <a:gd name="G7" fmla="*/ G2 G3 21600"/>
                <a:gd name="G8" fmla="*/ 10800 21600 G3"/>
                <a:gd name="G9" fmla="*/ G4 21600 G3"/>
                <a:gd name="G10" fmla="+- 21600 0 G7"/>
                <a:gd name="G11" fmla="+- G5 0 G8"/>
                <a:gd name="G12" fmla="+- G6 0 G8"/>
                <a:gd name="G13" fmla="*/ G12 G7 G11"/>
                <a:gd name="G14" fmla="+- 21600 0 G13"/>
                <a:gd name="G15" fmla="+- G0 0 10800"/>
                <a:gd name="G16" fmla="+- G1 0 10800"/>
                <a:gd name="G17" fmla="*/ G2 G16 G15"/>
                <a:gd name="T0" fmla="*/ 10800 w 21600"/>
                <a:gd name="T1" fmla="*/ 0 h 21600"/>
                <a:gd name="T2" fmla="*/ 0 w 21600"/>
                <a:gd name="T3" fmla="*/ 15429 h 21600"/>
                <a:gd name="T4" fmla="*/ 10800 w 21600"/>
                <a:gd name="T5" fmla="*/ 21600 h 21600"/>
                <a:gd name="T6" fmla="*/ 21600 w 21600"/>
                <a:gd name="T7" fmla="*/ 15429 h 21600"/>
                <a:gd name="T8" fmla="*/ 17694720 60000 65536"/>
                <a:gd name="T9" fmla="*/ 11796480 60000 65536"/>
                <a:gd name="T10" fmla="*/ 5898240 60000 65536"/>
                <a:gd name="T11" fmla="*/ 0 60000 65536"/>
                <a:gd name="T12" fmla="*/ G13 w 21600"/>
                <a:gd name="T13" fmla="*/ G6 h 21600"/>
                <a:gd name="T14" fmla="*/ G14 w 21600"/>
                <a:gd name="T15" fmla="*/ G9 h 21600"/>
              </a:gdLst>
              <a:ahLst/>
              <a:cxnLst>
                <a:cxn ang="T8">
                  <a:pos x="T0" y="T1"/>
                </a:cxn>
                <a:cxn ang="T9">
                  <a:pos x="T2" y="T3"/>
                </a:cxn>
                <a:cxn ang="T10">
                  <a:pos x="T4" y="T5"/>
                </a:cxn>
                <a:cxn ang="T11">
                  <a:pos x="T6" y="T7"/>
                </a:cxn>
              </a:cxnLst>
              <a:rect l="T12" t="T13" r="T14" b="T15"/>
              <a:pathLst>
                <a:path w="21600" h="21600">
                  <a:moveTo>
                    <a:pt x="10800" y="0"/>
                  </a:moveTo>
                  <a:lnTo>
                    <a:pt x="6480" y="5399"/>
                  </a:lnTo>
                  <a:lnTo>
                    <a:pt x="6480" y="5399"/>
                  </a:lnTo>
                  <a:lnTo>
                    <a:pt x="6480" y="9257"/>
                  </a:lnTo>
                  <a:lnTo>
                    <a:pt x="3779" y="9257"/>
                  </a:lnTo>
                  <a:lnTo>
                    <a:pt x="3779" y="9257"/>
                  </a:lnTo>
                  <a:lnTo>
                    <a:pt x="0" y="15429"/>
                  </a:lnTo>
                  <a:lnTo>
                    <a:pt x="3779" y="21600"/>
                  </a:lnTo>
                  <a:lnTo>
                    <a:pt x="3779" y="21600"/>
                  </a:lnTo>
                  <a:lnTo>
                    <a:pt x="17821" y="21600"/>
                  </a:lnTo>
                  <a:lnTo>
                    <a:pt x="17821" y="21600"/>
                  </a:lnTo>
                  <a:lnTo>
                    <a:pt x="21600" y="15429"/>
                  </a:lnTo>
                  <a:lnTo>
                    <a:pt x="17821" y="9257"/>
                  </a:lnTo>
                  <a:lnTo>
                    <a:pt x="17821" y="9257"/>
                  </a:lnTo>
                  <a:lnTo>
                    <a:pt x="15120" y="9257"/>
                  </a:lnTo>
                  <a:lnTo>
                    <a:pt x="15120" y="5399"/>
                  </a:lnTo>
                  <a:lnTo>
                    <a:pt x="15120" y="5399"/>
                  </a:lnTo>
                  <a:close/>
                </a:path>
              </a:pathLst>
            </a:custGeom>
            <a:gradFill rotWithShape="1">
              <a:gsLst>
                <a:gs pos="0">
                  <a:schemeClr val="bg1"/>
                </a:gs>
                <a:gs pos="100000">
                  <a:schemeClr val="bg1">
                    <a:gamma/>
                    <a:shade val="46275"/>
                    <a:invGamma/>
                  </a:schemeClr>
                </a:gs>
              </a:gsLst>
              <a:lin ang="5400000" scaled="1"/>
            </a:gradFill>
            <a:ln w="9525">
              <a:solidFill>
                <a:schemeClr val="tx1"/>
              </a:solidFill>
              <a:miter lim="800000"/>
              <a:headEnd/>
              <a:tailEnd/>
            </a:ln>
            <a:effectLst/>
          </p:spPr>
          <p:txBody>
            <a:bodyPr wrap="none" anchor="ctr"/>
            <a:lstStyle/>
            <a:p>
              <a:pPr>
                <a:defRPr/>
              </a:pPr>
              <a:endParaRPr lang="en-US"/>
            </a:p>
          </p:txBody>
        </p:sp>
        <p:sp>
          <p:nvSpPr>
            <p:cNvPr id="30" name="Line 367"/>
            <p:cNvSpPr>
              <a:spLocks noChangeShapeType="1"/>
            </p:cNvSpPr>
            <p:nvPr/>
          </p:nvSpPr>
          <p:spPr bwMode="auto">
            <a:xfrm flipV="1">
              <a:off x="2438400" y="5345113"/>
              <a:ext cx="0" cy="228600"/>
            </a:xfrm>
            <a:prstGeom prst="line">
              <a:avLst/>
            </a:prstGeom>
            <a:noFill/>
            <a:ln w="38100">
              <a:solidFill>
                <a:schemeClr val="tx1"/>
              </a:solidFill>
              <a:round/>
              <a:headEnd/>
              <a:tailEnd/>
            </a:ln>
          </p:spPr>
          <p:txBody>
            <a:bodyPr/>
            <a:lstStyle/>
            <a:p>
              <a:endParaRPr lang="en-US"/>
            </a:p>
          </p:txBody>
        </p:sp>
        <p:sp>
          <p:nvSpPr>
            <p:cNvPr id="31" name="Rectangle 372"/>
            <p:cNvSpPr>
              <a:spLocks noChangeArrowheads="1"/>
            </p:cNvSpPr>
            <p:nvPr/>
          </p:nvSpPr>
          <p:spPr bwMode="auto">
            <a:xfrm>
              <a:off x="2152650" y="4659313"/>
              <a:ext cx="571500" cy="685800"/>
            </a:xfrm>
            <a:prstGeom prst="rect">
              <a:avLst/>
            </a:prstGeom>
            <a:solidFill>
              <a:schemeClr val="hlink"/>
            </a:solidFill>
            <a:ln w="38100">
              <a:solidFill>
                <a:schemeClr val="tx1"/>
              </a:solidFill>
              <a:miter lim="800000"/>
              <a:headEnd/>
              <a:tailEnd/>
            </a:ln>
          </p:spPr>
          <p:txBody>
            <a:bodyPr wrap="none" anchor="ctr"/>
            <a:lstStyle/>
            <a:p>
              <a:endParaRPr lang="en-US"/>
            </a:p>
          </p:txBody>
        </p:sp>
        <p:sp>
          <p:nvSpPr>
            <p:cNvPr id="32" name="Moon 31"/>
            <p:cNvSpPr/>
            <p:nvPr/>
          </p:nvSpPr>
          <p:spPr bwMode="auto">
            <a:xfrm rot="5400000">
              <a:off x="2477965" y="4562598"/>
              <a:ext cx="298938" cy="193431"/>
            </a:xfrm>
            <a:prstGeom prst="moon">
              <a:avLst/>
            </a:prstGeom>
            <a:solidFill>
              <a:schemeClr val="bg2">
                <a:lumMod val="60000"/>
                <a:lumOff val="4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latin typeface="Arial" pitchFamily="34" charset="0"/>
              </a:endParaRPr>
            </a:p>
          </p:txBody>
        </p:sp>
      </p:grpSp>
      <p:grpSp>
        <p:nvGrpSpPr>
          <p:cNvPr id="38" name="Group 37"/>
          <p:cNvGrpSpPr/>
          <p:nvPr/>
        </p:nvGrpSpPr>
        <p:grpSpPr>
          <a:xfrm>
            <a:off x="4098681" y="1223841"/>
            <a:ext cx="571500" cy="1521068"/>
            <a:chOff x="2152650" y="4509845"/>
            <a:chExt cx="571500" cy="1521068"/>
          </a:xfrm>
        </p:grpSpPr>
        <p:sp>
          <p:nvSpPr>
            <p:cNvPr id="39" name="AutoShape 60"/>
            <p:cNvSpPr>
              <a:spLocks noChangeAspect="1" noChangeArrowheads="1"/>
            </p:cNvSpPr>
            <p:nvPr/>
          </p:nvSpPr>
          <p:spPr bwMode="auto">
            <a:xfrm rot="10800000">
              <a:off x="2286000" y="5573713"/>
              <a:ext cx="304800" cy="457200"/>
            </a:xfrm>
            <a:custGeom>
              <a:avLst/>
              <a:gdLst>
                <a:gd name="G0" fmla="+- 6480 0 0"/>
                <a:gd name="G1" fmla="+- 6480 0 0"/>
                <a:gd name="G2" fmla="+- 5399 0 0"/>
                <a:gd name="G3" fmla="+- 21600 0 6480"/>
                <a:gd name="G4" fmla="+- 21600 0 6480"/>
                <a:gd name="G5" fmla="*/ G0 21600 G3"/>
                <a:gd name="G6" fmla="*/ G1 21600 G3"/>
                <a:gd name="G7" fmla="*/ G2 G3 21600"/>
                <a:gd name="G8" fmla="*/ 10800 21600 G3"/>
                <a:gd name="G9" fmla="*/ G4 21600 G3"/>
                <a:gd name="G10" fmla="+- 21600 0 G7"/>
                <a:gd name="G11" fmla="+- G5 0 G8"/>
                <a:gd name="G12" fmla="+- G6 0 G8"/>
                <a:gd name="G13" fmla="*/ G12 G7 G11"/>
                <a:gd name="G14" fmla="+- 21600 0 G13"/>
                <a:gd name="G15" fmla="+- G0 0 10800"/>
                <a:gd name="G16" fmla="+- G1 0 10800"/>
                <a:gd name="G17" fmla="*/ G2 G16 G15"/>
                <a:gd name="T0" fmla="*/ 10800 w 21600"/>
                <a:gd name="T1" fmla="*/ 0 h 21600"/>
                <a:gd name="T2" fmla="*/ 0 w 21600"/>
                <a:gd name="T3" fmla="*/ 15429 h 21600"/>
                <a:gd name="T4" fmla="*/ 10800 w 21600"/>
                <a:gd name="T5" fmla="*/ 21600 h 21600"/>
                <a:gd name="T6" fmla="*/ 21600 w 21600"/>
                <a:gd name="T7" fmla="*/ 15429 h 21600"/>
                <a:gd name="T8" fmla="*/ 17694720 60000 65536"/>
                <a:gd name="T9" fmla="*/ 11796480 60000 65536"/>
                <a:gd name="T10" fmla="*/ 5898240 60000 65536"/>
                <a:gd name="T11" fmla="*/ 0 60000 65536"/>
                <a:gd name="T12" fmla="*/ G13 w 21600"/>
                <a:gd name="T13" fmla="*/ G6 h 21600"/>
                <a:gd name="T14" fmla="*/ G14 w 21600"/>
                <a:gd name="T15" fmla="*/ G9 h 21600"/>
              </a:gdLst>
              <a:ahLst/>
              <a:cxnLst>
                <a:cxn ang="T8">
                  <a:pos x="T0" y="T1"/>
                </a:cxn>
                <a:cxn ang="T9">
                  <a:pos x="T2" y="T3"/>
                </a:cxn>
                <a:cxn ang="T10">
                  <a:pos x="T4" y="T5"/>
                </a:cxn>
                <a:cxn ang="T11">
                  <a:pos x="T6" y="T7"/>
                </a:cxn>
              </a:cxnLst>
              <a:rect l="T12" t="T13" r="T14" b="T15"/>
              <a:pathLst>
                <a:path w="21600" h="21600">
                  <a:moveTo>
                    <a:pt x="10800" y="0"/>
                  </a:moveTo>
                  <a:lnTo>
                    <a:pt x="6480" y="5399"/>
                  </a:lnTo>
                  <a:lnTo>
                    <a:pt x="6480" y="5399"/>
                  </a:lnTo>
                  <a:lnTo>
                    <a:pt x="6480" y="9257"/>
                  </a:lnTo>
                  <a:lnTo>
                    <a:pt x="3779" y="9257"/>
                  </a:lnTo>
                  <a:lnTo>
                    <a:pt x="3779" y="9257"/>
                  </a:lnTo>
                  <a:lnTo>
                    <a:pt x="0" y="15429"/>
                  </a:lnTo>
                  <a:lnTo>
                    <a:pt x="3779" y="21600"/>
                  </a:lnTo>
                  <a:lnTo>
                    <a:pt x="3779" y="21600"/>
                  </a:lnTo>
                  <a:lnTo>
                    <a:pt x="17821" y="21600"/>
                  </a:lnTo>
                  <a:lnTo>
                    <a:pt x="17821" y="21600"/>
                  </a:lnTo>
                  <a:lnTo>
                    <a:pt x="21600" y="15429"/>
                  </a:lnTo>
                  <a:lnTo>
                    <a:pt x="17821" y="9257"/>
                  </a:lnTo>
                  <a:lnTo>
                    <a:pt x="17821" y="9257"/>
                  </a:lnTo>
                  <a:lnTo>
                    <a:pt x="15120" y="9257"/>
                  </a:lnTo>
                  <a:lnTo>
                    <a:pt x="15120" y="5399"/>
                  </a:lnTo>
                  <a:lnTo>
                    <a:pt x="15120" y="5399"/>
                  </a:lnTo>
                  <a:close/>
                </a:path>
              </a:pathLst>
            </a:custGeom>
            <a:gradFill rotWithShape="1">
              <a:gsLst>
                <a:gs pos="0">
                  <a:schemeClr val="bg1"/>
                </a:gs>
                <a:gs pos="100000">
                  <a:schemeClr val="bg1">
                    <a:gamma/>
                    <a:shade val="46275"/>
                    <a:invGamma/>
                  </a:schemeClr>
                </a:gs>
              </a:gsLst>
              <a:lin ang="5400000" scaled="1"/>
            </a:gradFill>
            <a:ln w="9525">
              <a:solidFill>
                <a:schemeClr val="tx1"/>
              </a:solidFill>
              <a:miter lim="800000"/>
              <a:headEnd/>
              <a:tailEnd/>
            </a:ln>
            <a:effectLst/>
          </p:spPr>
          <p:txBody>
            <a:bodyPr wrap="none" anchor="ctr"/>
            <a:lstStyle/>
            <a:p>
              <a:pPr>
                <a:defRPr/>
              </a:pPr>
              <a:endParaRPr lang="en-US"/>
            </a:p>
          </p:txBody>
        </p:sp>
        <p:sp>
          <p:nvSpPr>
            <p:cNvPr id="40" name="Line 367"/>
            <p:cNvSpPr>
              <a:spLocks noChangeShapeType="1"/>
            </p:cNvSpPr>
            <p:nvPr/>
          </p:nvSpPr>
          <p:spPr bwMode="auto">
            <a:xfrm flipV="1">
              <a:off x="2438400" y="5345113"/>
              <a:ext cx="0" cy="228600"/>
            </a:xfrm>
            <a:prstGeom prst="line">
              <a:avLst/>
            </a:prstGeom>
            <a:noFill/>
            <a:ln w="38100">
              <a:solidFill>
                <a:schemeClr val="tx1"/>
              </a:solidFill>
              <a:round/>
              <a:headEnd/>
              <a:tailEnd/>
            </a:ln>
          </p:spPr>
          <p:txBody>
            <a:bodyPr/>
            <a:lstStyle/>
            <a:p>
              <a:endParaRPr lang="en-US"/>
            </a:p>
          </p:txBody>
        </p:sp>
        <p:sp>
          <p:nvSpPr>
            <p:cNvPr id="41" name="Rectangle 372"/>
            <p:cNvSpPr>
              <a:spLocks noChangeArrowheads="1"/>
            </p:cNvSpPr>
            <p:nvPr/>
          </p:nvSpPr>
          <p:spPr bwMode="auto">
            <a:xfrm>
              <a:off x="2152650" y="4659313"/>
              <a:ext cx="571500" cy="685800"/>
            </a:xfrm>
            <a:prstGeom prst="rect">
              <a:avLst/>
            </a:prstGeom>
            <a:solidFill>
              <a:schemeClr val="hlink"/>
            </a:solidFill>
            <a:ln w="38100">
              <a:solidFill>
                <a:schemeClr val="tx1"/>
              </a:solidFill>
              <a:miter lim="800000"/>
              <a:headEnd/>
              <a:tailEnd/>
            </a:ln>
          </p:spPr>
          <p:txBody>
            <a:bodyPr wrap="none" anchor="ctr"/>
            <a:lstStyle/>
            <a:p>
              <a:endParaRPr lang="en-US"/>
            </a:p>
          </p:txBody>
        </p:sp>
        <p:sp>
          <p:nvSpPr>
            <p:cNvPr id="42" name="Moon 41"/>
            <p:cNvSpPr/>
            <p:nvPr/>
          </p:nvSpPr>
          <p:spPr bwMode="auto">
            <a:xfrm rot="5400000">
              <a:off x="2477965" y="4562598"/>
              <a:ext cx="298938" cy="193431"/>
            </a:xfrm>
            <a:prstGeom prst="moon">
              <a:avLst/>
            </a:prstGeom>
            <a:solidFill>
              <a:schemeClr val="bg2">
                <a:lumMod val="60000"/>
                <a:lumOff val="4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latin typeface="Arial" pitchFamily="34" charset="0"/>
              </a:endParaRPr>
            </a:p>
          </p:txBody>
        </p:sp>
      </p:grpSp>
      <p:grpSp>
        <p:nvGrpSpPr>
          <p:cNvPr id="48" name="Group 47"/>
          <p:cNvGrpSpPr/>
          <p:nvPr/>
        </p:nvGrpSpPr>
        <p:grpSpPr>
          <a:xfrm>
            <a:off x="5528896" y="1239106"/>
            <a:ext cx="571500" cy="1521068"/>
            <a:chOff x="2152650" y="4509845"/>
            <a:chExt cx="571500" cy="1521068"/>
          </a:xfrm>
        </p:grpSpPr>
        <p:sp>
          <p:nvSpPr>
            <p:cNvPr id="49" name="AutoShape 60"/>
            <p:cNvSpPr>
              <a:spLocks noChangeAspect="1" noChangeArrowheads="1"/>
            </p:cNvSpPr>
            <p:nvPr/>
          </p:nvSpPr>
          <p:spPr bwMode="auto">
            <a:xfrm rot="10800000">
              <a:off x="2286000" y="5573713"/>
              <a:ext cx="304800" cy="457200"/>
            </a:xfrm>
            <a:custGeom>
              <a:avLst/>
              <a:gdLst>
                <a:gd name="G0" fmla="+- 6480 0 0"/>
                <a:gd name="G1" fmla="+- 6480 0 0"/>
                <a:gd name="G2" fmla="+- 5399 0 0"/>
                <a:gd name="G3" fmla="+- 21600 0 6480"/>
                <a:gd name="G4" fmla="+- 21600 0 6480"/>
                <a:gd name="G5" fmla="*/ G0 21600 G3"/>
                <a:gd name="G6" fmla="*/ G1 21600 G3"/>
                <a:gd name="G7" fmla="*/ G2 G3 21600"/>
                <a:gd name="G8" fmla="*/ 10800 21600 G3"/>
                <a:gd name="G9" fmla="*/ G4 21600 G3"/>
                <a:gd name="G10" fmla="+- 21600 0 G7"/>
                <a:gd name="G11" fmla="+- G5 0 G8"/>
                <a:gd name="G12" fmla="+- G6 0 G8"/>
                <a:gd name="G13" fmla="*/ G12 G7 G11"/>
                <a:gd name="G14" fmla="+- 21600 0 G13"/>
                <a:gd name="G15" fmla="+- G0 0 10800"/>
                <a:gd name="G16" fmla="+- G1 0 10800"/>
                <a:gd name="G17" fmla="*/ G2 G16 G15"/>
                <a:gd name="T0" fmla="*/ 10800 w 21600"/>
                <a:gd name="T1" fmla="*/ 0 h 21600"/>
                <a:gd name="T2" fmla="*/ 0 w 21600"/>
                <a:gd name="T3" fmla="*/ 15429 h 21600"/>
                <a:gd name="T4" fmla="*/ 10800 w 21600"/>
                <a:gd name="T5" fmla="*/ 21600 h 21600"/>
                <a:gd name="T6" fmla="*/ 21600 w 21600"/>
                <a:gd name="T7" fmla="*/ 15429 h 21600"/>
                <a:gd name="T8" fmla="*/ 17694720 60000 65536"/>
                <a:gd name="T9" fmla="*/ 11796480 60000 65536"/>
                <a:gd name="T10" fmla="*/ 5898240 60000 65536"/>
                <a:gd name="T11" fmla="*/ 0 60000 65536"/>
                <a:gd name="T12" fmla="*/ G13 w 21600"/>
                <a:gd name="T13" fmla="*/ G6 h 21600"/>
                <a:gd name="T14" fmla="*/ G14 w 21600"/>
                <a:gd name="T15" fmla="*/ G9 h 21600"/>
              </a:gdLst>
              <a:ahLst/>
              <a:cxnLst>
                <a:cxn ang="T8">
                  <a:pos x="T0" y="T1"/>
                </a:cxn>
                <a:cxn ang="T9">
                  <a:pos x="T2" y="T3"/>
                </a:cxn>
                <a:cxn ang="T10">
                  <a:pos x="T4" y="T5"/>
                </a:cxn>
                <a:cxn ang="T11">
                  <a:pos x="T6" y="T7"/>
                </a:cxn>
              </a:cxnLst>
              <a:rect l="T12" t="T13" r="T14" b="T15"/>
              <a:pathLst>
                <a:path w="21600" h="21600">
                  <a:moveTo>
                    <a:pt x="10800" y="0"/>
                  </a:moveTo>
                  <a:lnTo>
                    <a:pt x="6480" y="5399"/>
                  </a:lnTo>
                  <a:lnTo>
                    <a:pt x="6480" y="5399"/>
                  </a:lnTo>
                  <a:lnTo>
                    <a:pt x="6480" y="9257"/>
                  </a:lnTo>
                  <a:lnTo>
                    <a:pt x="3779" y="9257"/>
                  </a:lnTo>
                  <a:lnTo>
                    <a:pt x="3779" y="9257"/>
                  </a:lnTo>
                  <a:lnTo>
                    <a:pt x="0" y="15429"/>
                  </a:lnTo>
                  <a:lnTo>
                    <a:pt x="3779" y="21600"/>
                  </a:lnTo>
                  <a:lnTo>
                    <a:pt x="3779" y="21600"/>
                  </a:lnTo>
                  <a:lnTo>
                    <a:pt x="17821" y="21600"/>
                  </a:lnTo>
                  <a:lnTo>
                    <a:pt x="17821" y="21600"/>
                  </a:lnTo>
                  <a:lnTo>
                    <a:pt x="21600" y="15429"/>
                  </a:lnTo>
                  <a:lnTo>
                    <a:pt x="17821" y="9257"/>
                  </a:lnTo>
                  <a:lnTo>
                    <a:pt x="17821" y="9257"/>
                  </a:lnTo>
                  <a:lnTo>
                    <a:pt x="15120" y="9257"/>
                  </a:lnTo>
                  <a:lnTo>
                    <a:pt x="15120" y="5399"/>
                  </a:lnTo>
                  <a:lnTo>
                    <a:pt x="15120" y="5399"/>
                  </a:lnTo>
                  <a:close/>
                </a:path>
              </a:pathLst>
            </a:custGeom>
            <a:gradFill rotWithShape="1">
              <a:gsLst>
                <a:gs pos="0">
                  <a:schemeClr val="bg1"/>
                </a:gs>
                <a:gs pos="100000">
                  <a:schemeClr val="bg1">
                    <a:gamma/>
                    <a:shade val="46275"/>
                    <a:invGamma/>
                  </a:schemeClr>
                </a:gs>
              </a:gsLst>
              <a:lin ang="5400000" scaled="1"/>
            </a:gradFill>
            <a:ln w="9525">
              <a:solidFill>
                <a:schemeClr val="tx1"/>
              </a:solidFill>
              <a:miter lim="800000"/>
              <a:headEnd/>
              <a:tailEnd/>
            </a:ln>
            <a:effectLst/>
          </p:spPr>
          <p:txBody>
            <a:bodyPr wrap="none" anchor="ctr"/>
            <a:lstStyle/>
            <a:p>
              <a:pPr>
                <a:defRPr/>
              </a:pPr>
              <a:endParaRPr lang="en-US"/>
            </a:p>
          </p:txBody>
        </p:sp>
        <p:sp>
          <p:nvSpPr>
            <p:cNvPr id="50" name="Line 367"/>
            <p:cNvSpPr>
              <a:spLocks noChangeShapeType="1"/>
            </p:cNvSpPr>
            <p:nvPr/>
          </p:nvSpPr>
          <p:spPr bwMode="auto">
            <a:xfrm flipV="1">
              <a:off x="2438400" y="5345113"/>
              <a:ext cx="0" cy="228600"/>
            </a:xfrm>
            <a:prstGeom prst="line">
              <a:avLst/>
            </a:prstGeom>
            <a:noFill/>
            <a:ln w="38100">
              <a:solidFill>
                <a:schemeClr val="tx1"/>
              </a:solidFill>
              <a:round/>
              <a:headEnd/>
              <a:tailEnd/>
            </a:ln>
          </p:spPr>
          <p:txBody>
            <a:bodyPr/>
            <a:lstStyle/>
            <a:p>
              <a:endParaRPr lang="en-US"/>
            </a:p>
          </p:txBody>
        </p:sp>
        <p:sp>
          <p:nvSpPr>
            <p:cNvPr id="51" name="Rectangle 372"/>
            <p:cNvSpPr>
              <a:spLocks noChangeArrowheads="1"/>
            </p:cNvSpPr>
            <p:nvPr/>
          </p:nvSpPr>
          <p:spPr bwMode="auto">
            <a:xfrm>
              <a:off x="2152650" y="4659313"/>
              <a:ext cx="571500" cy="685800"/>
            </a:xfrm>
            <a:prstGeom prst="rect">
              <a:avLst/>
            </a:prstGeom>
            <a:solidFill>
              <a:schemeClr val="hlink"/>
            </a:solidFill>
            <a:ln w="38100">
              <a:solidFill>
                <a:schemeClr val="tx1"/>
              </a:solidFill>
              <a:miter lim="800000"/>
              <a:headEnd/>
              <a:tailEnd/>
            </a:ln>
          </p:spPr>
          <p:txBody>
            <a:bodyPr wrap="none" anchor="ctr"/>
            <a:lstStyle/>
            <a:p>
              <a:endParaRPr lang="en-US"/>
            </a:p>
          </p:txBody>
        </p:sp>
        <p:sp>
          <p:nvSpPr>
            <p:cNvPr id="52" name="Moon 51"/>
            <p:cNvSpPr/>
            <p:nvPr/>
          </p:nvSpPr>
          <p:spPr bwMode="auto">
            <a:xfrm rot="5400000">
              <a:off x="2477965" y="4562598"/>
              <a:ext cx="298938" cy="193431"/>
            </a:xfrm>
            <a:prstGeom prst="moon">
              <a:avLst/>
            </a:prstGeom>
            <a:solidFill>
              <a:schemeClr val="bg2">
                <a:lumMod val="60000"/>
                <a:lumOff val="4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latin typeface="Arial" pitchFamily="34" charset="0"/>
              </a:endParaRPr>
            </a:p>
          </p:txBody>
        </p:sp>
      </p:grpSp>
      <p:sp>
        <p:nvSpPr>
          <p:cNvPr id="53" name="Rectangle 16"/>
          <p:cNvSpPr>
            <a:spLocks noChangeArrowheads="1"/>
          </p:cNvSpPr>
          <p:nvPr/>
        </p:nvSpPr>
        <p:spPr bwMode="auto">
          <a:xfrm>
            <a:off x="471366" y="5915918"/>
            <a:ext cx="1244600" cy="861967"/>
          </a:xfrm>
          <a:prstGeom prst="rect">
            <a:avLst/>
          </a:prstGeom>
          <a:noFill/>
          <a:ln w="50800">
            <a:solidFill>
              <a:schemeClr val="tx1"/>
            </a:solidFill>
            <a:miter lim="800000"/>
            <a:headEnd/>
            <a:tailEnd/>
          </a:ln>
        </p:spPr>
        <p:txBody>
          <a:bodyPr wrap="none" anchor="ctr"/>
          <a:lstStyle/>
          <a:p>
            <a:endParaRPr lang="en-US"/>
          </a:p>
        </p:txBody>
      </p:sp>
      <p:sp>
        <p:nvSpPr>
          <p:cNvPr id="54" name="Rectangle 59"/>
          <p:cNvSpPr>
            <a:spLocks noChangeArrowheads="1"/>
          </p:cNvSpPr>
          <p:nvPr/>
        </p:nvSpPr>
        <p:spPr bwMode="auto">
          <a:xfrm>
            <a:off x="633945" y="6025018"/>
            <a:ext cx="965009" cy="643766"/>
          </a:xfrm>
          <a:prstGeom prst="rect">
            <a:avLst/>
          </a:prstGeom>
          <a:noFill/>
          <a:ln w="12700">
            <a:noFill/>
            <a:miter lim="800000"/>
            <a:headEnd/>
            <a:tailEnd/>
          </a:ln>
        </p:spPr>
        <p:txBody>
          <a:bodyPr wrap="none" lIns="90488" tIns="44450" rIns="90488" bIns="44450">
            <a:spAutoFit/>
          </a:bodyPr>
          <a:lstStyle/>
          <a:p>
            <a:r>
              <a:rPr lang="en-US" sz="1800" dirty="0" smtClean="0"/>
              <a:t>Source</a:t>
            </a:r>
          </a:p>
          <a:p>
            <a:r>
              <a:rPr lang="en-US" sz="1800" dirty="0" smtClean="0"/>
              <a:t>Logger</a:t>
            </a:r>
            <a:endParaRPr lang="en-US" sz="1800" dirty="0"/>
          </a:p>
        </p:txBody>
      </p:sp>
      <p:sp>
        <p:nvSpPr>
          <p:cNvPr id="55" name="Moon 54"/>
          <p:cNvSpPr/>
          <p:nvPr/>
        </p:nvSpPr>
        <p:spPr bwMode="auto">
          <a:xfrm rot="5400000">
            <a:off x="754500" y="5721940"/>
            <a:ext cx="298938" cy="193431"/>
          </a:xfrm>
          <a:prstGeom prst="moon">
            <a:avLst/>
          </a:prstGeom>
          <a:solidFill>
            <a:schemeClr val="bg2">
              <a:lumMod val="60000"/>
              <a:lumOff val="4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latin typeface="Arial" pitchFamily="34" charset="0"/>
            </a:endParaRPr>
          </a:p>
        </p:txBody>
      </p:sp>
      <p:sp>
        <p:nvSpPr>
          <p:cNvPr id="56" name="Moon 55"/>
          <p:cNvSpPr/>
          <p:nvPr/>
        </p:nvSpPr>
        <p:spPr bwMode="auto">
          <a:xfrm rot="5400000">
            <a:off x="3107915" y="2190994"/>
            <a:ext cx="298938" cy="193431"/>
          </a:xfrm>
          <a:prstGeom prst="moon">
            <a:avLst/>
          </a:prstGeom>
          <a:solidFill>
            <a:schemeClr val="bg2">
              <a:lumMod val="60000"/>
              <a:lumOff val="4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latin typeface="Arial" pitchFamily="34" charset="0"/>
            </a:endParaRPr>
          </a:p>
        </p:txBody>
      </p:sp>
      <p:sp>
        <p:nvSpPr>
          <p:cNvPr id="57" name="TextBox 56"/>
          <p:cNvSpPr txBox="1"/>
          <p:nvPr/>
        </p:nvSpPr>
        <p:spPr>
          <a:xfrm>
            <a:off x="2683117" y="2795570"/>
            <a:ext cx="2209259" cy="1015663"/>
          </a:xfrm>
          <a:prstGeom prst="rect">
            <a:avLst/>
          </a:prstGeom>
          <a:noFill/>
        </p:spPr>
        <p:txBody>
          <a:bodyPr wrap="none" rtlCol="0">
            <a:spAutoFit/>
          </a:bodyPr>
          <a:lstStyle/>
          <a:p>
            <a:r>
              <a:rPr lang="en-US" dirty="0" smtClean="0"/>
              <a:t>GPS sensor</a:t>
            </a:r>
          </a:p>
          <a:p>
            <a:r>
              <a:rPr lang="en-US" dirty="0" smtClean="0"/>
              <a:t>A/D &amp; memory</a:t>
            </a:r>
          </a:p>
          <a:p>
            <a:r>
              <a:rPr lang="en-US" dirty="0" smtClean="0"/>
              <a:t>Acoustic Sensor</a:t>
            </a:r>
            <a:endParaRPr lang="en-US" dirty="0"/>
          </a:p>
        </p:txBody>
      </p:sp>
      <p:cxnSp>
        <p:nvCxnSpPr>
          <p:cNvPr id="58" name="Straight Connector 57"/>
          <p:cNvCxnSpPr/>
          <p:nvPr/>
        </p:nvCxnSpPr>
        <p:spPr bwMode="auto">
          <a:xfrm>
            <a:off x="3354100" y="2538935"/>
            <a:ext cx="0" cy="280708"/>
          </a:xfrm>
          <a:prstGeom prst="line">
            <a:avLst/>
          </a:prstGeom>
          <a:solidFill>
            <a:schemeClr val="accent1"/>
          </a:solidFill>
          <a:ln w="38100" cap="flat" cmpd="sng" algn="ctr">
            <a:solidFill>
              <a:srgbClr val="FF0000"/>
            </a:solidFill>
            <a:prstDash val="solid"/>
            <a:round/>
            <a:headEnd type="arrow" w="med" len="med"/>
            <a:tailEnd type="none" w="med" len="med"/>
          </a:ln>
          <a:effectLst/>
        </p:spPr>
      </p:cxnSp>
      <p:cxnSp>
        <p:nvCxnSpPr>
          <p:cNvPr id="62" name="Straight Connector 61"/>
          <p:cNvCxnSpPr/>
          <p:nvPr/>
        </p:nvCxnSpPr>
        <p:spPr bwMode="auto">
          <a:xfrm flipV="1">
            <a:off x="2319260" y="3696735"/>
            <a:ext cx="400492" cy="390177"/>
          </a:xfrm>
          <a:prstGeom prst="line">
            <a:avLst/>
          </a:prstGeom>
          <a:solidFill>
            <a:schemeClr val="accent1"/>
          </a:solidFill>
          <a:ln w="38100" cap="flat" cmpd="sng" algn="ctr">
            <a:solidFill>
              <a:srgbClr val="FF0000"/>
            </a:solidFill>
            <a:prstDash val="solid"/>
            <a:round/>
            <a:headEnd type="arrow" w="med" len="med"/>
            <a:tailEnd type="none" w="med" len="med"/>
          </a:ln>
          <a:effectLst/>
        </p:spPr>
      </p:cxnSp>
      <p:pic>
        <p:nvPicPr>
          <p:cNvPr id="59" name="Picture 3"/>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l="52675" t="9430" r="2881" b="8340"/>
          <a:stretch/>
        </p:blipFill>
        <p:spPr bwMode="auto">
          <a:xfrm>
            <a:off x="2476757" y="4086912"/>
            <a:ext cx="4244419" cy="42536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61" name="Straight Connector 60"/>
          <p:cNvCxnSpPr>
            <a:stCxn id="51" idx="1"/>
          </p:cNvCxnSpPr>
          <p:nvPr/>
        </p:nvCxnSpPr>
        <p:spPr bwMode="auto">
          <a:xfrm flipH="1">
            <a:off x="4670182" y="1731474"/>
            <a:ext cx="858714" cy="1571929"/>
          </a:xfrm>
          <a:prstGeom prst="line">
            <a:avLst/>
          </a:prstGeom>
          <a:solidFill>
            <a:schemeClr val="accent1"/>
          </a:solidFill>
          <a:ln w="38100" cap="flat" cmpd="sng" algn="ctr">
            <a:solidFill>
              <a:srgbClr val="FF0000"/>
            </a:solidFill>
            <a:prstDash val="solid"/>
            <a:round/>
            <a:headEnd type="arrow" w="med" len="med"/>
            <a:tailEnd type="none" w="med" len="med"/>
          </a:ln>
          <a:effectLst/>
        </p:spPr>
      </p:cxnSp>
    </p:spTree>
    <p:extLst>
      <p:ext uri="{BB962C8B-B14F-4D97-AF65-F5344CB8AC3E}">
        <p14:creationId xmlns:p14="http://schemas.microsoft.com/office/powerpoint/2010/main" val="156988214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Portable “</a:t>
            </a:r>
            <a:r>
              <a:rPr lang="en-US" dirty="0" err="1" smtClean="0"/>
              <a:t>Handtruck</a:t>
            </a:r>
            <a:r>
              <a:rPr lang="en-US" dirty="0" smtClean="0"/>
              <a:t>” Doghouse</a:t>
            </a:r>
            <a:endParaRPr lang="en-US" dirty="0"/>
          </a:p>
        </p:txBody>
      </p:sp>
      <p:pic>
        <p:nvPicPr>
          <p:cNvPr id="283653" name="Picture 5" descr="C:\0_my-world\jds\pix\Handtruck_Doghouse-compressed.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6843" y="899332"/>
            <a:ext cx="4155714" cy="5264986"/>
          </a:xfrm>
          <a:prstGeom prst="rect">
            <a:avLst/>
          </a:prstGeom>
          <a:noFill/>
          <a:extLst>
            <a:ext uri="{909E8E84-426E-40DD-AFC4-6F175D3DCCD1}">
              <a14:hiddenFill xmlns:a14="http://schemas.microsoft.com/office/drawing/2010/main">
                <a:solidFill>
                  <a:srgbClr val="FFFFFF"/>
                </a:solidFill>
              </a14:hiddenFill>
            </a:ext>
          </a:extLst>
        </p:spPr>
      </p:pic>
      <p:pic>
        <p:nvPicPr>
          <p:cNvPr id="283652" name="Picture 4" descr="C:\0_my-world\jds\pix\Details_Handtruck-compressed.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00833" y="4477407"/>
            <a:ext cx="3309864" cy="443045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46843" y="4828448"/>
            <a:ext cx="3366099" cy="2554545"/>
          </a:xfrm>
          <a:prstGeom prst="rect">
            <a:avLst/>
          </a:prstGeom>
          <a:solidFill>
            <a:schemeClr val="bg1"/>
          </a:solidFill>
        </p:spPr>
        <p:txBody>
          <a:bodyPr wrap="square" rtlCol="0">
            <a:spAutoFit/>
          </a:bodyPr>
          <a:lstStyle/>
          <a:p>
            <a:pPr marL="342900" indent="-342900" algn="l">
              <a:buFont typeface="Arial" pitchFamily="34" charset="0"/>
              <a:buChar char="•"/>
            </a:pPr>
            <a:r>
              <a:rPr lang="en-US" dirty="0" smtClean="0"/>
              <a:t>Observer Interface</a:t>
            </a:r>
            <a:br>
              <a:rPr lang="en-US" dirty="0" smtClean="0"/>
            </a:br>
            <a:r>
              <a:rPr lang="en-US" dirty="0" smtClean="0"/>
              <a:t>(HD PC w/ control S/W)</a:t>
            </a:r>
          </a:p>
          <a:p>
            <a:pPr marL="342900" indent="-342900" algn="l">
              <a:buFont typeface="Arial" pitchFamily="34" charset="0"/>
              <a:buChar char="•"/>
            </a:pPr>
            <a:r>
              <a:rPr lang="en-US" dirty="0" smtClean="0"/>
              <a:t>Paper log sheets</a:t>
            </a:r>
          </a:p>
          <a:p>
            <a:pPr marL="342900" indent="-342900" algn="l">
              <a:buFont typeface="Arial" pitchFamily="34" charset="0"/>
              <a:buChar char="•"/>
            </a:pPr>
            <a:r>
              <a:rPr lang="en-US" dirty="0" smtClean="0"/>
              <a:t>Line Interface Module</a:t>
            </a:r>
          </a:p>
          <a:p>
            <a:pPr marL="342900" indent="-342900" algn="l">
              <a:buFont typeface="Arial" pitchFamily="34" charset="0"/>
              <a:buChar char="•"/>
            </a:pPr>
            <a:r>
              <a:rPr lang="en-US" dirty="0" smtClean="0"/>
              <a:t>Source Encoder</a:t>
            </a:r>
          </a:p>
          <a:p>
            <a:pPr marL="342900" indent="-342900" algn="l">
              <a:buFont typeface="Arial" pitchFamily="34" charset="0"/>
              <a:buChar char="•"/>
            </a:pPr>
            <a:r>
              <a:rPr lang="en-US" dirty="0" smtClean="0"/>
              <a:t>VHF Radio</a:t>
            </a:r>
          </a:p>
          <a:p>
            <a:pPr marL="342900" indent="-342900" algn="l">
              <a:buFont typeface="Arial" pitchFamily="34" charset="0"/>
              <a:buChar char="•"/>
            </a:pPr>
            <a:r>
              <a:rPr lang="en-US" dirty="0" smtClean="0"/>
              <a:t>Independent Power via</a:t>
            </a:r>
            <a:br>
              <a:rPr lang="en-US" dirty="0" smtClean="0"/>
            </a:br>
            <a:r>
              <a:rPr lang="en-US" dirty="0" smtClean="0"/>
              <a:t>Deep cycle battery</a:t>
            </a:r>
            <a:endParaRPr lang="en-US" dirty="0"/>
          </a:p>
        </p:txBody>
      </p:sp>
    </p:spTree>
    <p:extLst>
      <p:ext uri="{BB962C8B-B14F-4D97-AF65-F5344CB8AC3E}">
        <p14:creationId xmlns:p14="http://schemas.microsoft.com/office/powerpoint/2010/main" val="419733029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Surveyor</a:t>
            </a:r>
            <a:br>
              <a:rPr lang="en-US" dirty="0" smtClean="0"/>
            </a:br>
            <a:r>
              <a:rPr lang="en-US" dirty="0" smtClean="0"/>
              <a:t>(GPS / Data Collector / PPE)</a:t>
            </a:r>
            <a:endParaRPr lang="en-US" dirty="0"/>
          </a:p>
        </p:txBody>
      </p:sp>
      <p:pic>
        <p:nvPicPr>
          <p:cNvPr id="3" name="Picture 7" descr="C:\Image Expert Images\Crew902\January 27, 1999\Positioning\Image05.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8225" r="7611"/>
          <a:stretch/>
        </p:blipFill>
        <p:spPr bwMode="auto">
          <a:xfrm>
            <a:off x="1201004" y="1501254"/>
            <a:ext cx="4804012" cy="566950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44004" y="7365466"/>
            <a:ext cx="6118011" cy="707886"/>
          </a:xfrm>
          <a:prstGeom prst="rect">
            <a:avLst/>
          </a:prstGeom>
          <a:noFill/>
        </p:spPr>
        <p:txBody>
          <a:bodyPr wrap="square" rtlCol="0">
            <a:spAutoFit/>
          </a:bodyPr>
          <a:lstStyle/>
          <a:p>
            <a:r>
              <a:rPr lang="en-US" dirty="0" smtClean="0"/>
              <a:t>How many Personal Protective </a:t>
            </a:r>
          </a:p>
          <a:p>
            <a:r>
              <a:rPr lang="en-US" dirty="0" smtClean="0"/>
              <a:t>Equipment items can you identify?</a:t>
            </a:r>
            <a:endParaRPr lang="en-US" dirty="0"/>
          </a:p>
        </p:txBody>
      </p:sp>
    </p:spTree>
    <p:extLst>
      <p:ext uri="{BB962C8B-B14F-4D97-AF65-F5344CB8AC3E}">
        <p14:creationId xmlns:p14="http://schemas.microsoft.com/office/powerpoint/2010/main" val="102857183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076" name="Rectangle 2"/>
          <p:cNvSpPr>
            <a:spLocks noGrp="1" noChangeArrowheads="1"/>
          </p:cNvSpPr>
          <p:nvPr>
            <p:ph type="title"/>
          </p:nvPr>
        </p:nvSpPr>
        <p:spPr>
          <a:xfrm>
            <a:off x="320634" y="0"/>
            <a:ext cx="6118266" cy="1219200"/>
          </a:xfrm>
        </p:spPr>
        <p:txBody>
          <a:bodyPr/>
          <a:lstStyle/>
          <a:p>
            <a:r>
              <a:rPr lang="en-US" dirty="0" smtClean="0"/>
              <a:t>Positioning: It’s NOT a “Lost” Art!</a:t>
            </a:r>
          </a:p>
        </p:txBody>
      </p:sp>
      <p:pic>
        <p:nvPicPr>
          <p:cNvPr id="5" name="Picture 6" descr="005"/>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6603" r="10042"/>
          <a:stretch/>
        </p:blipFill>
        <p:spPr bwMode="auto">
          <a:xfrm>
            <a:off x="331076" y="1002589"/>
            <a:ext cx="6164318" cy="5602287"/>
          </a:xfrm>
          <a:prstGeom prst="rect">
            <a:avLst/>
          </a:prstGeom>
          <a:noFill/>
          <a:extLst>
            <a:ext uri="{909E8E84-426E-40DD-AFC4-6F175D3DCCD1}">
              <a14:hiddenFill xmlns:a14="http://schemas.microsoft.com/office/drawing/2010/main">
                <a:solidFill>
                  <a:srgbClr val="FFFFFF"/>
                </a:solidFill>
              </a14:hiddenFill>
            </a:ext>
          </a:extLst>
        </p:spPr>
      </p:pic>
      <p:pic>
        <p:nvPicPr>
          <p:cNvPr id="6" name="9 Resim" descr="DSC06571.JPG"/>
          <p:cNvPicPr>
            <a:picLocks noChangeAspect="1"/>
          </p:cNvPicPr>
          <p:nvPr/>
        </p:nvPicPr>
        <p:blipFill rotWithShape="1">
          <a:blip r:embed="rId4" cstate="print">
            <a:extLst>
              <a:ext uri="{28A0092B-C50C-407E-A947-70E740481C1C}">
                <a14:useLocalDpi xmlns:a14="http://schemas.microsoft.com/office/drawing/2010/main" val="0"/>
              </a:ext>
            </a:extLst>
          </a:blip>
          <a:srcRect l="8060" t="24893" b="25284"/>
          <a:stretch/>
        </p:blipFill>
        <p:spPr bwMode="auto">
          <a:xfrm>
            <a:off x="677917" y="5376040"/>
            <a:ext cx="4473078" cy="32319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 descr="C:\Users\Not Azeem.Azeem-PC\Desktop\School Stuff\field camp\Reflection seismology\2012-07-31 13.35.48.jpg"/>
          <p:cNvPicPr>
            <a:picLocks noChangeAspect="1" noChangeArrowheads="1"/>
          </p:cNvPicPr>
          <p:nvPr/>
        </p:nvPicPr>
        <p:blipFill>
          <a:blip r:embed="rId5" cstate="print"/>
          <a:srcRect l="7545" t="21917" b="15385"/>
          <a:stretch>
            <a:fillRect/>
          </a:stretch>
        </p:blipFill>
        <p:spPr bwMode="auto">
          <a:xfrm rot="5400000">
            <a:off x="3449397" y="5823354"/>
            <a:ext cx="3895325" cy="1981200"/>
          </a:xfrm>
          <a:prstGeom prst="rect">
            <a:avLst/>
          </a:prstGeom>
          <a:noFill/>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Text Box 7"/>
          <p:cNvSpPr txBox="1">
            <a:spLocks noChangeArrowheads="1"/>
          </p:cNvSpPr>
          <p:nvPr/>
        </p:nvSpPr>
        <p:spPr bwMode="auto">
          <a:xfrm>
            <a:off x="219216" y="8626475"/>
            <a:ext cx="2073003" cy="246221"/>
          </a:xfrm>
          <a:prstGeom prst="rect">
            <a:avLst/>
          </a:prstGeom>
          <a:noFill/>
          <a:ln w="9525">
            <a:noFill/>
            <a:miter lim="800000"/>
            <a:headEnd/>
            <a:tailEnd/>
          </a:ln>
        </p:spPr>
        <p:txBody>
          <a:bodyPr wrap="none">
            <a:spAutoFit/>
          </a:bodyPr>
          <a:lstStyle/>
          <a:p>
            <a:r>
              <a:rPr lang="en-US" sz="1000" dirty="0"/>
              <a:t>File: </a:t>
            </a:r>
            <a:r>
              <a:rPr lang="en-US" sz="1000" dirty="0" smtClean="0"/>
              <a:t>LTO_Boreholes2013.pptx</a:t>
            </a:r>
            <a:endParaRPr lang="en-US" sz="1000" dirty="0"/>
          </a:p>
        </p:txBody>
      </p:sp>
      <p:sp>
        <p:nvSpPr>
          <p:cNvPr id="22533" name="Text Box 6"/>
          <p:cNvSpPr txBox="1">
            <a:spLocks noChangeArrowheads="1"/>
          </p:cNvSpPr>
          <p:nvPr/>
        </p:nvSpPr>
        <p:spPr bwMode="auto">
          <a:xfrm>
            <a:off x="1410997" y="6628601"/>
            <a:ext cx="4100803" cy="1323439"/>
          </a:xfrm>
          <a:prstGeom prst="rect">
            <a:avLst/>
          </a:prstGeom>
          <a:noFill/>
          <a:ln w="9525">
            <a:noFill/>
            <a:miter lim="800000"/>
            <a:headEnd/>
            <a:tailEnd/>
          </a:ln>
        </p:spPr>
        <p:txBody>
          <a:bodyPr wrap="none">
            <a:spAutoFit/>
          </a:bodyPr>
          <a:lstStyle/>
          <a:p>
            <a:r>
              <a:rPr lang="en-US" dirty="0"/>
              <a:t>Jeff Sposato PG-TX</a:t>
            </a:r>
          </a:p>
          <a:p>
            <a:r>
              <a:rPr lang="en-US" dirty="0" smtClean="0"/>
              <a:t>Deputy Director</a:t>
            </a:r>
          </a:p>
          <a:p>
            <a:r>
              <a:rPr lang="en-US" dirty="0" smtClean="0"/>
              <a:t>Allied Geophysical Laboratories</a:t>
            </a:r>
          </a:p>
          <a:p>
            <a:r>
              <a:rPr lang="en-US" dirty="0" smtClean="0"/>
              <a:t>University of Houston</a:t>
            </a:r>
            <a:endParaRPr lang="en-US" dirty="0"/>
          </a:p>
        </p:txBody>
      </p:sp>
      <p:pic>
        <p:nvPicPr>
          <p:cNvPr id="22535" name="Picture 7" descr="Sponsor_UH.jpg"/>
          <p:cNvPicPr>
            <a:picLocks noChangeAspect="1"/>
          </p:cNvPicPr>
          <p:nvPr/>
        </p:nvPicPr>
        <p:blipFill>
          <a:blip r:embed="rId3" cstate="print"/>
          <a:srcRect l="4250" t="6488" b="14318"/>
          <a:stretch>
            <a:fillRect/>
          </a:stretch>
        </p:blipFill>
        <p:spPr bwMode="auto">
          <a:xfrm>
            <a:off x="3860800" y="203200"/>
            <a:ext cx="2717800" cy="2247900"/>
          </a:xfrm>
          <a:prstGeom prst="rect">
            <a:avLst/>
          </a:prstGeom>
          <a:noFill/>
          <a:ln w="9525">
            <a:noFill/>
            <a:miter lim="800000"/>
            <a:headEnd/>
            <a:tailEnd/>
          </a:ln>
        </p:spPr>
      </p:pic>
      <p:pic>
        <p:nvPicPr>
          <p:cNvPr id="7" name="Picture 5" descr="seismic-for-food"/>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38700" y="4476746"/>
            <a:ext cx="1734106" cy="2396276"/>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10" name="Picture 9" descr="IMG_1444.jpg"/>
          <p:cNvPicPr>
            <a:picLocks noChangeAspect="1"/>
          </p:cNvPicPr>
          <p:nvPr/>
        </p:nvPicPr>
        <p:blipFill>
          <a:blip r:embed="rId5" cstate="print"/>
          <a:srcRect t="8601" r="558"/>
          <a:stretch>
            <a:fillRect/>
          </a:stretch>
        </p:blipFill>
        <p:spPr>
          <a:xfrm>
            <a:off x="454141" y="4648200"/>
            <a:ext cx="1678829" cy="2057400"/>
          </a:xfrm>
          <a:prstGeom prst="rect">
            <a:avLst/>
          </a:prstGeom>
        </p:spPr>
      </p:pic>
      <p:pic>
        <p:nvPicPr>
          <p:cNvPr id="8" name="Picture 7"/>
          <p:cNvPicPr>
            <a:picLocks noChangeAspect="1"/>
          </p:cNvPicPr>
          <p:nvPr/>
        </p:nvPicPr>
        <p:blipFill rotWithShape="1">
          <a:blip r:embed="rId6" cstate="print"/>
          <a:srcRect b="12199"/>
          <a:stretch/>
        </p:blipFill>
        <p:spPr>
          <a:xfrm>
            <a:off x="401122" y="432586"/>
            <a:ext cx="3142178" cy="1942251"/>
          </a:xfrm>
          <a:prstGeom prst="rect">
            <a:avLst/>
          </a:prstGeom>
        </p:spPr>
      </p:pic>
      <p:sp>
        <p:nvSpPr>
          <p:cNvPr id="9" name="TextBox 8"/>
          <p:cNvSpPr txBox="1"/>
          <p:nvPr/>
        </p:nvSpPr>
        <p:spPr>
          <a:xfrm>
            <a:off x="855479" y="2781300"/>
            <a:ext cx="5153976" cy="1446550"/>
          </a:xfrm>
          <a:prstGeom prst="rect">
            <a:avLst/>
          </a:prstGeom>
          <a:noFill/>
        </p:spPr>
        <p:txBody>
          <a:bodyPr wrap="none" rtlCol="0">
            <a:spAutoFit/>
          </a:bodyPr>
          <a:lstStyle/>
          <a:p>
            <a:r>
              <a:rPr lang="en-US" sz="8800" dirty="0" smtClean="0">
                <a:latin typeface="Woodplank" pitchFamily="2" charset="0"/>
              </a:rPr>
              <a:t>THANKS !</a:t>
            </a:r>
            <a:endParaRPr lang="en-US" sz="8800" dirty="0">
              <a:latin typeface="Woodplank" pitchFamily="2" charset="0"/>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9154" name="Picture 52" descr="PIC00013"/>
          <p:cNvPicPr>
            <a:picLocks noChangeAspect="1" noChangeArrowheads="1"/>
          </p:cNvPicPr>
          <p:nvPr/>
        </p:nvPicPr>
        <p:blipFill>
          <a:blip r:embed="rId3" cstate="print"/>
          <a:srcRect/>
          <a:stretch>
            <a:fillRect/>
          </a:stretch>
        </p:blipFill>
        <p:spPr bwMode="auto">
          <a:xfrm>
            <a:off x="1990725" y="1231900"/>
            <a:ext cx="4149725" cy="5532438"/>
          </a:xfrm>
          <a:prstGeom prst="rect">
            <a:avLst/>
          </a:prstGeom>
          <a:noFill/>
          <a:ln w="9525">
            <a:noFill/>
            <a:miter lim="800000"/>
            <a:headEnd/>
            <a:tailEnd/>
          </a:ln>
        </p:spPr>
      </p:pic>
      <p:sp>
        <p:nvSpPr>
          <p:cNvPr id="49155" name="Text Box 43"/>
          <p:cNvSpPr txBox="1">
            <a:spLocks noChangeArrowheads="1"/>
          </p:cNvSpPr>
          <p:nvPr/>
        </p:nvSpPr>
        <p:spPr bwMode="auto">
          <a:xfrm>
            <a:off x="4406900" y="6762750"/>
            <a:ext cx="1744663" cy="406400"/>
          </a:xfrm>
          <a:prstGeom prst="rect">
            <a:avLst/>
          </a:prstGeom>
          <a:solidFill>
            <a:schemeClr val="bg1"/>
          </a:solidFill>
          <a:ln w="9525">
            <a:solidFill>
              <a:schemeClr val="tx1"/>
            </a:solidFill>
            <a:miter lim="800000"/>
            <a:headEnd/>
            <a:tailEnd/>
          </a:ln>
        </p:spPr>
        <p:txBody>
          <a:bodyPr wrap="none">
            <a:spAutoFit/>
          </a:bodyPr>
          <a:lstStyle/>
          <a:p>
            <a:r>
              <a:rPr lang="en-US"/>
              <a:t>Trimble 4800</a:t>
            </a:r>
          </a:p>
        </p:txBody>
      </p:sp>
      <p:sp>
        <p:nvSpPr>
          <p:cNvPr id="49156" name="Rectangle 53"/>
          <p:cNvSpPr>
            <a:spLocks noGrp="1" noChangeArrowheads="1"/>
          </p:cNvSpPr>
          <p:nvPr>
            <p:ph type="title"/>
          </p:nvPr>
        </p:nvSpPr>
        <p:spPr>
          <a:xfrm>
            <a:off x="528638" y="290513"/>
            <a:ext cx="5829300" cy="700087"/>
          </a:xfrm>
        </p:spPr>
        <p:txBody>
          <a:bodyPr/>
          <a:lstStyle/>
          <a:p>
            <a:r>
              <a:rPr lang="en-US" smtClean="0"/>
              <a:t>Field Surveying</a:t>
            </a:r>
          </a:p>
        </p:txBody>
      </p:sp>
      <p:sp>
        <p:nvSpPr>
          <p:cNvPr id="49157" name="Text Box 54"/>
          <p:cNvSpPr txBox="1">
            <a:spLocks noChangeArrowheads="1"/>
          </p:cNvSpPr>
          <p:nvPr/>
        </p:nvSpPr>
        <p:spPr bwMode="auto">
          <a:xfrm>
            <a:off x="1216025" y="5700713"/>
            <a:ext cx="2058988" cy="406400"/>
          </a:xfrm>
          <a:prstGeom prst="rect">
            <a:avLst/>
          </a:prstGeom>
          <a:solidFill>
            <a:schemeClr val="bg1"/>
          </a:solidFill>
          <a:ln w="9525">
            <a:solidFill>
              <a:schemeClr val="tx1"/>
            </a:solidFill>
            <a:miter lim="800000"/>
            <a:headEnd/>
            <a:tailEnd/>
          </a:ln>
        </p:spPr>
        <p:txBody>
          <a:bodyPr wrap="none">
            <a:spAutoFit/>
          </a:bodyPr>
          <a:lstStyle/>
          <a:p>
            <a:r>
              <a:rPr lang="en-US"/>
              <a:t>Ruggedized PC</a:t>
            </a:r>
          </a:p>
        </p:txBody>
      </p:sp>
      <p:sp>
        <p:nvSpPr>
          <p:cNvPr id="49158" name="Text Box 55"/>
          <p:cNvSpPr txBox="1">
            <a:spLocks noChangeArrowheads="1"/>
          </p:cNvSpPr>
          <p:nvPr/>
        </p:nvSpPr>
        <p:spPr bwMode="auto">
          <a:xfrm>
            <a:off x="309563" y="4227513"/>
            <a:ext cx="2109787" cy="1016000"/>
          </a:xfrm>
          <a:prstGeom prst="rect">
            <a:avLst/>
          </a:prstGeom>
          <a:solidFill>
            <a:schemeClr val="bg1"/>
          </a:solidFill>
          <a:ln w="9525">
            <a:solidFill>
              <a:schemeClr val="tx1"/>
            </a:solidFill>
            <a:miter lim="800000"/>
            <a:headEnd/>
            <a:tailEnd/>
          </a:ln>
        </p:spPr>
        <p:txBody>
          <a:bodyPr wrap="none">
            <a:spAutoFit/>
          </a:bodyPr>
          <a:lstStyle/>
          <a:p>
            <a:r>
              <a:rPr lang="en-US"/>
              <a:t>Backpack</a:t>
            </a:r>
          </a:p>
          <a:p>
            <a:r>
              <a:rPr lang="en-US"/>
              <a:t>Full of Batteries</a:t>
            </a:r>
          </a:p>
          <a:p>
            <a:r>
              <a:rPr lang="en-US"/>
              <a:t>&amp; Electronics</a:t>
            </a:r>
          </a:p>
        </p:txBody>
      </p:sp>
      <p:sp>
        <p:nvSpPr>
          <p:cNvPr id="49159" name="Text Box 56"/>
          <p:cNvSpPr txBox="1">
            <a:spLocks noChangeArrowheads="1"/>
          </p:cNvSpPr>
          <p:nvPr/>
        </p:nvSpPr>
        <p:spPr bwMode="auto">
          <a:xfrm>
            <a:off x="1035050" y="1350963"/>
            <a:ext cx="2859088" cy="711200"/>
          </a:xfrm>
          <a:prstGeom prst="rect">
            <a:avLst/>
          </a:prstGeom>
          <a:solidFill>
            <a:schemeClr val="bg1"/>
          </a:solidFill>
          <a:ln w="9525">
            <a:solidFill>
              <a:schemeClr val="tx1"/>
            </a:solidFill>
            <a:miter lim="800000"/>
            <a:headEnd/>
            <a:tailEnd/>
          </a:ln>
        </p:spPr>
        <p:txBody>
          <a:bodyPr wrap="none">
            <a:spAutoFit/>
          </a:bodyPr>
          <a:lstStyle/>
          <a:p>
            <a:r>
              <a:rPr lang="en-US"/>
              <a:t>GPS Satellite Antenna</a:t>
            </a:r>
          </a:p>
          <a:p>
            <a:r>
              <a:rPr lang="en-US"/>
              <a:t> &amp; Electronics</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dirty="0" smtClean="0"/>
              <a:t>What Are We Doing?</a:t>
            </a:r>
            <a:endParaRPr lang="en-US" sz="4400" dirty="0"/>
          </a:p>
        </p:txBody>
      </p:sp>
      <p:sp>
        <p:nvSpPr>
          <p:cNvPr id="3" name="Content Placeholder 2"/>
          <p:cNvSpPr>
            <a:spLocks noGrp="1"/>
          </p:cNvSpPr>
          <p:nvPr>
            <p:ph idx="1"/>
          </p:nvPr>
        </p:nvSpPr>
        <p:spPr>
          <a:xfrm>
            <a:off x="808074" y="1658680"/>
            <a:ext cx="5535576" cy="6469320"/>
          </a:xfrm>
        </p:spPr>
        <p:txBody>
          <a:bodyPr/>
          <a:lstStyle/>
          <a:p>
            <a:pPr marL="0" indent="0">
              <a:buNone/>
            </a:pPr>
            <a:r>
              <a:rPr lang="en-US" sz="5400" dirty="0" smtClean="0"/>
              <a:t>Objectives:</a:t>
            </a:r>
          </a:p>
          <a:p>
            <a:r>
              <a:rPr lang="en-US" sz="5400" dirty="0" smtClean="0"/>
              <a:t>Education</a:t>
            </a:r>
          </a:p>
          <a:p>
            <a:r>
              <a:rPr lang="en-US" sz="5400" dirty="0" smtClean="0"/>
              <a:t>Technology - D</a:t>
            </a:r>
          </a:p>
          <a:p>
            <a:r>
              <a:rPr lang="en-US" sz="5400" dirty="0" smtClean="0"/>
              <a:t>Data Provision</a:t>
            </a:r>
          </a:p>
          <a:p>
            <a:r>
              <a:rPr lang="en-US" sz="5400" dirty="0" smtClean="0"/>
              <a:t>Solve Problems</a:t>
            </a:r>
            <a:endParaRPr lang="en-US" sz="5400" dirty="0"/>
          </a:p>
        </p:txBody>
      </p:sp>
    </p:spTree>
    <p:extLst>
      <p:ext uri="{BB962C8B-B14F-4D97-AF65-F5344CB8AC3E}">
        <p14:creationId xmlns:p14="http://schemas.microsoft.com/office/powerpoint/2010/main" val="2026492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Where We </a:t>
            </a:r>
            <a:r>
              <a:rPr lang="en-US" u="sng" dirty="0" smtClean="0"/>
              <a:t>REALLY</a:t>
            </a:r>
            <a:r>
              <a:rPr lang="en-US" dirty="0" smtClean="0"/>
              <a:t> Are !</a:t>
            </a:r>
            <a:endParaRPr lang="en-US" dirty="0"/>
          </a:p>
        </p:txBody>
      </p:sp>
      <p:sp>
        <p:nvSpPr>
          <p:cNvPr id="3" name="Content Placeholder 2"/>
          <p:cNvSpPr>
            <a:spLocks noGrp="1"/>
          </p:cNvSpPr>
          <p:nvPr>
            <p:ph idx="1"/>
          </p:nvPr>
        </p:nvSpPr>
        <p:spPr>
          <a:xfrm>
            <a:off x="514349" y="1676400"/>
            <a:ext cx="6082393" cy="6451600"/>
          </a:xfrm>
        </p:spPr>
        <p:txBody>
          <a:bodyPr/>
          <a:lstStyle/>
          <a:p>
            <a:pPr>
              <a:buNone/>
            </a:pPr>
            <a:r>
              <a:rPr lang="en-US" sz="2000" b="1" i="1" dirty="0" smtClean="0"/>
              <a:t>Geodetic Parameters / Survey Datum</a:t>
            </a:r>
            <a:r>
              <a:rPr lang="en-US" sz="2000" dirty="0" smtClean="0"/>
              <a:t> </a:t>
            </a:r>
          </a:p>
          <a:p>
            <a:pPr>
              <a:buNone/>
            </a:pPr>
            <a:endParaRPr lang="en-US" sz="2000" b="1" i="1" dirty="0" smtClean="0"/>
          </a:p>
          <a:p>
            <a:pPr>
              <a:buNone/>
            </a:pPr>
            <a:r>
              <a:rPr lang="en-US" sz="2000" dirty="0" smtClean="0"/>
              <a:t>Datum (</a:t>
            </a:r>
            <a:r>
              <a:rPr lang="en-US" sz="2000" dirty="0" err="1" smtClean="0"/>
              <a:t>Horiz</a:t>
            </a:r>
            <a:r>
              <a:rPr lang="en-US" sz="2000" dirty="0" smtClean="0"/>
              <a:t>.)	: NAD-27	</a:t>
            </a:r>
          </a:p>
          <a:p>
            <a:pPr>
              <a:buNone/>
            </a:pPr>
            <a:r>
              <a:rPr lang="en-US" sz="2000" dirty="0" smtClean="0"/>
              <a:t>Projection	: Lambert Conformal Conic Zone		: </a:t>
            </a:r>
            <a:r>
              <a:rPr lang="en-US" sz="2000" strike="dblStrike" dirty="0" smtClean="0"/>
              <a:t>LA South (1702)</a:t>
            </a:r>
          </a:p>
          <a:p>
            <a:pPr>
              <a:buNone/>
            </a:pPr>
            <a:r>
              <a:rPr lang="en-US" sz="2000" dirty="0" smtClean="0"/>
              <a:t>Spheroid	: Clarke 1866</a:t>
            </a:r>
          </a:p>
          <a:p>
            <a:pPr>
              <a:buNone/>
            </a:pPr>
            <a:r>
              <a:rPr lang="en-US" sz="2000" dirty="0" smtClean="0"/>
              <a:t>Central Meridian: 91.33333333333333° W</a:t>
            </a:r>
          </a:p>
          <a:p>
            <a:pPr>
              <a:buNone/>
            </a:pPr>
            <a:r>
              <a:rPr lang="en-US" sz="2000" dirty="0" smtClean="0"/>
              <a:t>Std Parallel-South : 29.3</a:t>
            </a:r>
          </a:p>
          <a:p>
            <a:pPr>
              <a:buNone/>
            </a:pPr>
            <a:r>
              <a:rPr lang="en-US" sz="2000" dirty="0" smtClean="0"/>
              <a:t>Std Parallel-North : 30.7</a:t>
            </a:r>
          </a:p>
          <a:p>
            <a:pPr>
              <a:buNone/>
            </a:pPr>
            <a:r>
              <a:rPr lang="en-US" sz="2000" dirty="0" smtClean="0"/>
              <a:t>Lat of Origin	: 28.66666666666667</a:t>
            </a:r>
          </a:p>
          <a:p>
            <a:pPr>
              <a:buNone/>
            </a:pPr>
            <a:r>
              <a:rPr lang="en-US" sz="2000" dirty="0" smtClean="0"/>
              <a:t>False Easting	: 2,000,000 m</a:t>
            </a:r>
          </a:p>
          <a:p>
            <a:pPr>
              <a:buNone/>
            </a:pPr>
            <a:r>
              <a:rPr lang="en-US" sz="2000" dirty="0" smtClean="0"/>
              <a:t>False Northing	: 0</a:t>
            </a:r>
          </a:p>
          <a:p>
            <a:pPr>
              <a:buNone/>
            </a:pPr>
            <a:r>
              <a:rPr lang="en-US" sz="2000" dirty="0" smtClean="0"/>
              <a:t>Units		: US Survey feet</a:t>
            </a:r>
          </a:p>
          <a:p>
            <a:pPr>
              <a:buNone/>
            </a:pPr>
            <a:r>
              <a:rPr lang="en-US" sz="2000" dirty="0" smtClean="0"/>
              <a:t> </a:t>
            </a:r>
          </a:p>
          <a:p>
            <a:pPr>
              <a:buNone/>
            </a:pPr>
            <a:r>
              <a:rPr lang="en-US" sz="2000" dirty="0" smtClean="0"/>
              <a:t>Vertical Datum	: also to be identified</a:t>
            </a:r>
          </a:p>
          <a:p>
            <a:pPr>
              <a:buNone/>
            </a:pPr>
            <a:endParaRPr lang="en-US" sz="2000"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Universal Transverse Mercator</a:t>
            </a:r>
            <a:endParaRPr lang="en-US" dirty="0"/>
          </a:p>
        </p:txBody>
      </p:sp>
      <p:pic>
        <p:nvPicPr>
          <p:cNvPr id="143362"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599" t="18391" r="3508" b="4062"/>
          <a:stretch/>
        </p:blipFill>
        <p:spPr bwMode="auto">
          <a:xfrm>
            <a:off x="362607" y="2017986"/>
            <a:ext cx="6328391" cy="63535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1102901" y="1371600"/>
            <a:ext cx="4847802" cy="400110"/>
          </a:xfrm>
          <a:prstGeom prst="rect">
            <a:avLst/>
          </a:prstGeom>
          <a:noFill/>
        </p:spPr>
        <p:txBody>
          <a:bodyPr wrap="none" rtlCol="0">
            <a:spAutoFit/>
          </a:bodyPr>
          <a:lstStyle/>
          <a:p>
            <a:r>
              <a:rPr lang="en-US" dirty="0" smtClean="0"/>
              <a:t>Zone 14				Zone 15</a:t>
            </a:r>
            <a:endParaRPr lang="en-US" dirty="0"/>
          </a:p>
        </p:txBody>
      </p:sp>
      <p:sp>
        <p:nvSpPr>
          <p:cNvPr id="4" name="TextBox 3"/>
          <p:cNvSpPr txBox="1"/>
          <p:nvPr/>
        </p:nvSpPr>
        <p:spPr>
          <a:xfrm>
            <a:off x="2924174" y="8470976"/>
            <a:ext cx="1746184" cy="400110"/>
          </a:xfrm>
          <a:prstGeom prst="rect">
            <a:avLst/>
          </a:prstGeom>
          <a:noFill/>
        </p:spPr>
        <p:txBody>
          <a:bodyPr wrap="none" rtlCol="0">
            <a:spAutoFit/>
          </a:bodyPr>
          <a:lstStyle/>
          <a:p>
            <a:r>
              <a:rPr lang="en-US" b="0" dirty="0" smtClean="0"/>
              <a:t>96 deg. West</a:t>
            </a:r>
            <a:endParaRPr lang="en-US" b="0" dirty="0"/>
          </a:p>
        </p:txBody>
      </p:sp>
    </p:spTree>
    <p:extLst>
      <p:ext uri="{BB962C8B-B14F-4D97-AF65-F5344CB8AC3E}">
        <p14:creationId xmlns:p14="http://schemas.microsoft.com/office/powerpoint/2010/main" val="55693606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State Plane Coordinate System</a:t>
            </a:r>
            <a:endParaRPr lang="en-US" dirty="0"/>
          </a:p>
        </p:txBody>
      </p:sp>
      <p:pic>
        <p:nvPicPr>
          <p:cNvPr id="14438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8693" t="15172" r="10851" b="9732"/>
          <a:stretch/>
        </p:blipFill>
        <p:spPr bwMode="auto">
          <a:xfrm>
            <a:off x="236484" y="1891861"/>
            <a:ext cx="6385034" cy="70944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1617827" y="876198"/>
            <a:ext cx="3854388" cy="1015663"/>
          </a:xfrm>
          <a:prstGeom prst="rect">
            <a:avLst/>
          </a:prstGeom>
          <a:noFill/>
        </p:spPr>
        <p:txBody>
          <a:bodyPr wrap="none" rtlCol="0">
            <a:spAutoFit/>
          </a:bodyPr>
          <a:lstStyle/>
          <a:p>
            <a:r>
              <a:rPr lang="en-US" dirty="0" smtClean="0"/>
              <a:t>Projections:</a:t>
            </a:r>
          </a:p>
          <a:p>
            <a:pPr algn="l"/>
            <a:r>
              <a:rPr lang="en-US" dirty="0" smtClean="0"/>
              <a:t>Wyoming: Transvers Mercator</a:t>
            </a:r>
          </a:p>
          <a:p>
            <a:pPr algn="l"/>
            <a:r>
              <a:rPr lang="en-US" dirty="0" smtClean="0"/>
              <a:t>Colorado: Lambert</a:t>
            </a:r>
            <a:endParaRPr lang="en-US" dirty="0"/>
          </a:p>
        </p:txBody>
      </p:sp>
    </p:spTree>
    <p:extLst>
      <p:ext uri="{BB962C8B-B14F-4D97-AF65-F5344CB8AC3E}">
        <p14:creationId xmlns:p14="http://schemas.microsoft.com/office/powerpoint/2010/main" val="280777442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Source-Recorder Combinations</a:t>
            </a:r>
            <a:endParaRPr lang="en-US" dirty="0"/>
          </a:p>
        </p:txBody>
      </p:sp>
      <p:sp>
        <p:nvSpPr>
          <p:cNvPr id="7" name="TextBox 6"/>
          <p:cNvSpPr txBox="1"/>
          <p:nvPr/>
        </p:nvSpPr>
        <p:spPr>
          <a:xfrm>
            <a:off x="3808064" y="1088217"/>
            <a:ext cx="2416111" cy="2862322"/>
          </a:xfrm>
          <a:prstGeom prst="rect">
            <a:avLst/>
          </a:prstGeom>
          <a:noFill/>
        </p:spPr>
        <p:txBody>
          <a:bodyPr wrap="none" rtlCol="0">
            <a:spAutoFit/>
          </a:bodyPr>
          <a:lstStyle/>
          <a:p>
            <a:r>
              <a:rPr lang="en-US" dirty="0" smtClean="0"/>
              <a:t>Hammer &amp; Anvil:</a:t>
            </a:r>
          </a:p>
          <a:p>
            <a:pPr marL="342900" indent="-342900" algn="l">
              <a:buFont typeface="Arial" pitchFamily="34" charset="0"/>
              <a:buChar char="•"/>
            </a:pPr>
            <a:r>
              <a:rPr lang="en-US" dirty="0" smtClean="0"/>
              <a:t>Sledge &amp; Plate</a:t>
            </a:r>
          </a:p>
          <a:p>
            <a:pPr marL="342900" indent="-342900" algn="l">
              <a:buFont typeface="Arial" pitchFamily="34" charset="0"/>
              <a:buChar char="•"/>
            </a:pPr>
            <a:r>
              <a:rPr lang="en-US" dirty="0" smtClean="0"/>
              <a:t>PEG</a:t>
            </a:r>
          </a:p>
          <a:p>
            <a:pPr marL="342900" indent="-342900" algn="l">
              <a:buFont typeface="Arial" pitchFamily="34" charset="0"/>
              <a:buChar char="•"/>
            </a:pPr>
            <a:r>
              <a:rPr lang="en-US" dirty="0" smtClean="0"/>
              <a:t>GSSI</a:t>
            </a:r>
          </a:p>
          <a:p>
            <a:pPr marL="342900" indent="-342900" algn="l">
              <a:buFont typeface="Arial" pitchFamily="34" charset="0"/>
              <a:buChar char="•"/>
            </a:pPr>
            <a:r>
              <a:rPr lang="en-US" dirty="0" smtClean="0"/>
              <a:t>Hydrapulse</a:t>
            </a:r>
          </a:p>
          <a:p>
            <a:pPr marL="342900" indent="-342900" algn="l">
              <a:buFont typeface="Arial" pitchFamily="34" charset="0"/>
              <a:buChar char="•"/>
            </a:pPr>
            <a:endParaRPr lang="en-US" dirty="0"/>
          </a:p>
          <a:p>
            <a:pPr algn="l"/>
            <a:r>
              <a:rPr lang="en-US" dirty="0" smtClean="0"/>
              <a:t>Vibroseis:</a:t>
            </a:r>
          </a:p>
          <a:p>
            <a:pPr marL="342900" indent="-342900" algn="l">
              <a:buFont typeface="Arial" pitchFamily="34" charset="0"/>
              <a:buChar char="•"/>
            </a:pPr>
            <a:r>
              <a:rPr lang="en-US" dirty="0" smtClean="0"/>
              <a:t>P-Wave</a:t>
            </a:r>
          </a:p>
          <a:p>
            <a:pPr marL="342900" indent="-342900" algn="l">
              <a:buFont typeface="Arial" pitchFamily="34" charset="0"/>
              <a:buChar char="•"/>
            </a:pPr>
            <a:r>
              <a:rPr lang="en-US" dirty="0" smtClean="0"/>
              <a:t>S-Wave</a:t>
            </a:r>
            <a:endParaRPr lang="en-US" dirty="0"/>
          </a:p>
        </p:txBody>
      </p:sp>
      <p:grpSp>
        <p:nvGrpSpPr>
          <p:cNvPr id="36" name="Group 35"/>
          <p:cNvGrpSpPr/>
          <p:nvPr/>
        </p:nvGrpSpPr>
        <p:grpSpPr>
          <a:xfrm>
            <a:off x="1597054" y="3059321"/>
            <a:ext cx="2287594" cy="1729564"/>
            <a:chOff x="334965" y="3069211"/>
            <a:chExt cx="2287594" cy="1729564"/>
          </a:xfrm>
        </p:grpSpPr>
        <p:sp>
          <p:nvSpPr>
            <p:cNvPr id="8" name="Freeform 70"/>
            <p:cNvSpPr>
              <a:spLocks/>
            </p:cNvSpPr>
            <p:nvPr/>
          </p:nvSpPr>
          <p:spPr bwMode="auto">
            <a:xfrm>
              <a:off x="334965" y="4151765"/>
              <a:ext cx="2287594" cy="116491"/>
            </a:xfrm>
            <a:custGeom>
              <a:avLst/>
              <a:gdLst>
                <a:gd name="T0" fmla="*/ 0 w 3771"/>
                <a:gd name="T1" fmla="*/ 149858 h 158"/>
                <a:gd name="T2" fmla="*/ 219075 w 3771"/>
                <a:gd name="T3" fmla="*/ 137238 h 158"/>
                <a:gd name="T4" fmla="*/ 255588 w 3771"/>
                <a:gd name="T5" fmla="*/ 149858 h 158"/>
                <a:gd name="T6" fmla="*/ 280988 w 3771"/>
                <a:gd name="T7" fmla="*/ 124619 h 158"/>
                <a:gd name="T8" fmla="*/ 403225 w 3771"/>
                <a:gd name="T9" fmla="*/ 77295 h 158"/>
                <a:gd name="T10" fmla="*/ 854075 w 3771"/>
                <a:gd name="T11" fmla="*/ 64675 h 158"/>
                <a:gd name="T12" fmla="*/ 1268413 w 3771"/>
                <a:gd name="T13" fmla="*/ 137238 h 158"/>
                <a:gd name="T14" fmla="*/ 1622425 w 3771"/>
                <a:gd name="T15" fmla="*/ 137238 h 158"/>
                <a:gd name="T16" fmla="*/ 1670050 w 3771"/>
                <a:gd name="T17" fmla="*/ 160900 h 158"/>
                <a:gd name="T18" fmla="*/ 1731963 w 3771"/>
                <a:gd name="T19" fmla="*/ 173519 h 158"/>
                <a:gd name="T20" fmla="*/ 1914525 w 3771"/>
                <a:gd name="T21" fmla="*/ 137238 h 158"/>
                <a:gd name="T22" fmla="*/ 2054225 w 3771"/>
                <a:gd name="T23" fmla="*/ 176674 h 158"/>
                <a:gd name="T24" fmla="*/ 2133600 w 3771"/>
                <a:gd name="T25" fmla="*/ 173519 h 158"/>
                <a:gd name="T26" fmla="*/ 2425700 w 3771"/>
                <a:gd name="T27" fmla="*/ 233463 h 158"/>
                <a:gd name="T28" fmla="*/ 2944813 w 3771"/>
                <a:gd name="T29" fmla="*/ 228730 h 158"/>
                <a:gd name="T30" fmla="*/ 3378201 w 3771"/>
                <a:gd name="T31" fmla="*/ 246082 h 158"/>
                <a:gd name="T32" fmla="*/ 3498851 w 3771"/>
                <a:gd name="T33" fmla="*/ 209801 h 158"/>
                <a:gd name="T34" fmla="*/ 3611563 w 3771"/>
                <a:gd name="T35" fmla="*/ 171942 h 158"/>
                <a:gd name="T36" fmla="*/ 3767138 w 3771"/>
                <a:gd name="T37" fmla="*/ 149858 h 158"/>
                <a:gd name="T38" fmla="*/ 4011613 w 3771"/>
                <a:gd name="T39" fmla="*/ 209801 h 158"/>
                <a:gd name="T40" fmla="*/ 4402138 w 3771"/>
                <a:gd name="T41" fmla="*/ 77295 h 158"/>
                <a:gd name="T42" fmla="*/ 4673601 w 3771"/>
                <a:gd name="T43" fmla="*/ 6310 h 158"/>
                <a:gd name="T44" fmla="*/ 4968876 w 3771"/>
                <a:gd name="T45" fmla="*/ 34704 h 158"/>
                <a:gd name="T46" fmla="*/ 5054601 w 3771"/>
                <a:gd name="T47" fmla="*/ 48901 h 158"/>
                <a:gd name="T48" fmla="*/ 5121276 w 3771"/>
                <a:gd name="T49" fmla="*/ 41014 h 158"/>
                <a:gd name="T50" fmla="*/ 5538788 w 3771"/>
                <a:gd name="T51" fmla="*/ 48901 h 158"/>
                <a:gd name="T52" fmla="*/ 5767388 w 3771"/>
                <a:gd name="T53" fmla="*/ 28394 h 158"/>
                <a:gd name="T54" fmla="*/ 5986463 w 3771"/>
                <a:gd name="T55" fmla="*/ 0 h 158"/>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3771"/>
                <a:gd name="T85" fmla="*/ 0 h 158"/>
                <a:gd name="T86" fmla="*/ 3771 w 3771"/>
                <a:gd name="T87" fmla="*/ 158 h 158"/>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3771" h="158">
                  <a:moveTo>
                    <a:pt x="0" y="95"/>
                  </a:moveTo>
                  <a:cubicBezTo>
                    <a:pt x="46" y="92"/>
                    <a:pt x="92" y="87"/>
                    <a:pt x="138" y="87"/>
                  </a:cubicBezTo>
                  <a:cubicBezTo>
                    <a:pt x="146" y="87"/>
                    <a:pt x="153" y="97"/>
                    <a:pt x="161" y="95"/>
                  </a:cubicBezTo>
                  <a:cubicBezTo>
                    <a:pt x="168" y="93"/>
                    <a:pt x="171" y="83"/>
                    <a:pt x="177" y="79"/>
                  </a:cubicBezTo>
                  <a:cubicBezTo>
                    <a:pt x="200" y="64"/>
                    <a:pt x="228" y="57"/>
                    <a:pt x="254" y="49"/>
                  </a:cubicBezTo>
                  <a:cubicBezTo>
                    <a:pt x="342" y="54"/>
                    <a:pt x="452" y="71"/>
                    <a:pt x="538" y="41"/>
                  </a:cubicBezTo>
                  <a:cubicBezTo>
                    <a:pt x="637" y="47"/>
                    <a:pt x="709" y="56"/>
                    <a:pt x="799" y="87"/>
                  </a:cubicBezTo>
                  <a:cubicBezTo>
                    <a:pt x="853" y="84"/>
                    <a:pt x="955" y="69"/>
                    <a:pt x="1022" y="87"/>
                  </a:cubicBezTo>
                  <a:cubicBezTo>
                    <a:pt x="1033" y="90"/>
                    <a:pt x="1041" y="98"/>
                    <a:pt x="1052" y="102"/>
                  </a:cubicBezTo>
                  <a:cubicBezTo>
                    <a:pt x="1065" y="106"/>
                    <a:pt x="1078" y="107"/>
                    <a:pt x="1091" y="110"/>
                  </a:cubicBezTo>
                  <a:cubicBezTo>
                    <a:pt x="1134" y="138"/>
                    <a:pt x="1161" y="64"/>
                    <a:pt x="1206" y="87"/>
                  </a:cubicBezTo>
                  <a:cubicBezTo>
                    <a:pt x="1273" y="121"/>
                    <a:pt x="1240" y="100"/>
                    <a:pt x="1294" y="112"/>
                  </a:cubicBezTo>
                  <a:cubicBezTo>
                    <a:pt x="1316" y="127"/>
                    <a:pt x="1321" y="98"/>
                    <a:pt x="1344" y="110"/>
                  </a:cubicBezTo>
                  <a:cubicBezTo>
                    <a:pt x="1379" y="128"/>
                    <a:pt x="1491" y="135"/>
                    <a:pt x="1528" y="148"/>
                  </a:cubicBezTo>
                  <a:cubicBezTo>
                    <a:pt x="1741" y="143"/>
                    <a:pt x="1660" y="148"/>
                    <a:pt x="1855" y="145"/>
                  </a:cubicBezTo>
                  <a:cubicBezTo>
                    <a:pt x="1969" y="100"/>
                    <a:pt x="2087" y="158"/>
                    <a:pt x="2128" y="156"/>
                  </a:cubicBezTo>
                  <a:cubicBezTo>
                    <a:pt x="2153" y="147"/>
                    <a:pt x="2179" y="142"/>
                    <a:pt x="2204" y="133"/>
                  </a:cubicBezTo>
                  <a:cubicBezTo>
                    <a:pt x="2222" y="116"/>
                    <a:pt x="2173" y="133"/>
                    <a:pt x="2275" y="109"/>
                  </a:cubicBezTo>
                  <a:cubicBezTo>
                    <a:pt x="2344" y="79"/>
                    <a:pt x="2335" y="90"/>
                    <a:pt x="2373" y="95"/>
                  </a:cubicBezTo>
                  <a:cubicBezTo>
                    <a:pt x="2427" y="102"/>
                    <a:pt x="2472" y="126"/>
                    <a:pt x="2527" y="133"/>
                  </a:cubicBezTo>
                  <a:cubicBezTo>
                    <a:pt x="2614" y="120"/>
                    <a:pt x="2691" y="80"/>
                    <a:pt x="2773" y="49"/>
                  </a:cubicBezTo>
                  <a:cubicBezTo>
                    <a:pt x="2810" y="11"/>
                    <a:pt x="2893" y="20"/>
                    <a:pt x="2944" y="4"/>
                  </a:cubicBezTo>
                  <a:cubicBezTo>
                    <a:pt x="3062" y="6"/>
                    <a:pt x="3013" y="6"/>
                    <a:pt x="3130" y="22"/>
                  </a:cubicBezTo>
                  <a:cubicBezTo>
                    <a:pt x="3175" y="25"/>
                    <a:pt x="3168" y="30"/>
                    <a:pt x="3184" y="31"/>
                  </a:cubicBezTo>
                  <a:cubicBezTo>
                    <a:pt x="3200" y="32"/>
                    <a:pt x="3175" y="26"/>
                    <a:pt x="3226" y="26"/>
                  </a:cubicBezTo>
                  <a:cubicBezTo>
                    <a:pt x="3379" y="42"/>
                    <a:pt x="3487" y="23"/>
                    <a:pt x="3489" y="31"/>
                  </a:cubicBezTo>
                  <a:cubicBezTo>
                    <a:pt x="3624" y="25"/>
                    <a:pt x="3498" y="26"/>
                    <a:pt x="3633" y="18"/>
                  </a:cubicBezTo>
                  <a:cubicBezTo>
                    <a:pt x="3669" y="5"/>
                    <a:pt x="3715" y="7"/>
                    <a:pt x="3771" y="0"/>
                  </a:cubicBezTo>
                </a:path>
              </a:pathLst>
            </a:custGeom>
            <a:noFill/>
            <a:ln w="127000" cap="flat">
              <a:pattFill prst="ltHorz">
                <a:fgClr>
                  <a:srgbClr val="008000"/>
                </a:fgClr>
                <a:bgClr>
                  <a:srgbClr val="663300"/>
                </a:bgClr>
              </a:pattFill>
              <a:prstDash val="solid"/>
              <a:round/>
              <a:headEnd/>
              <a:tailEnd/>
            </a:ln>
          </p:spPr>
          <p:txBody>
            <a:bodyPr/>
            <a:lstStyle/>
            <a:p>
              <a:endParaRPr lang="en-US"/>
            </a:p>
          </p:txBody>
        </p:sp>
        <p:sp>
          <p:nvSpPr>
            <p:cNvPr id="14" name="Rectangle 372"/>
            <p:cNvSpPr>
              <a:spLocks noChangeArrowheads="1"/>
            </p:cNvSpPr>
            <p:nvPr/>
          </p:nvSpPr>
          <p:spPr bwMode="auto">
            <a:xfrm>
              <a:off x="1301752" y="3121892"/>
              <a:ext cx="838200" cy="869605"/>
            </a:xfrm>
            <a:prstGeom prst="rect">
              <a:avLst/>
            </a:prstGeom>
            <a:solidFill>
              <a:schemeClr val="hlink"/>
            </a:solidFill>
            <a:ln w="38100">
              <a:solidFill>
                <a:schemeClr val="tx1"/>
              </a:solidFill>
              <a:miter lim="800000"/>
              <a:headEnd/>
              <a:tailEnd/>
            </a:ln>
          </p:spPr>
          <p:txBody>
            <a:bodyPr wrap="none" anchor="ctr"/>
            <a:lstStyle/>
            <a:p>
              <a:endParaRPr lang="en-US"/>
            </a:p>
          </p:txBody>
        </p:sp>
        <p:sp>
          <p:nvSpPr>
            <p:cNvPr id="15" name="AutoShape 57"/>
            <p:cNvSpPr>
              <a:spLocks noChangeArrowheads="1"/>
            </p:cNvSpPr>
            <p:nvPr/>
          </p:nvSpPr>
          <p:spPr bwMode="auto">
            <a:xfrm>
              <a:off x="911424" y="4027112"/>
              <a:ext cx="194273" cy="241144"/>
            </a:xfrm>
            <a:prstGeom prst="upDownArrow">
              <a:avLst>
                <a:gd name="adj1" fmla="val 50000"/>
                <a:gd name="adj2" fmla="val 44484"/>
              </a:avLst>
            </a:prstGeom>
            <a:solidFill>
              <a:schemeClr val="accent1"/>
            </a:solidFill>
            <a:ln w="15875">
              <a:solidFill>
                <a:schemeClr val="tx1"/>
              </a:solidFill>
              <a:miter lim="800000"/>
              <a:headEnd/>
              <a:tailEnd/>
            </a:ln>
          </p:spPr>
          <p:txBody>
            <a:bodyPr wrap="none" anchor="ctr"/>
            <a:lstStyle/>
            <a:p>
              <a:endParaRPr lang="en-US"/>
            </a:p>
          </p:txBody>
        </p:sp>
        <p:sp>
          <p:nvSpPr>
            <p:cNvPr id="16" name="Rectangle 58"/>
            <p:cNvSpPr>
              <a:spLocks noChangeArrowheads="1"/>
            </p:cNvSpPr>
            <p:nvPr/>
          </p:nvSpPr>
          <p:spPr bwMode="auto">
            <a:xfrm>
              <a:off x="1166021" y="4133958"/>
              <a:ext cx="1117600" cy="74940"/>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17" name="Rectangle 60"/>
            <p:cNvSpPr>
              <a:spLocks noChangeArrowheads="1"/>
            </p:cNvSpPr>
            <p:nvPr/>
          </p:nvSpPr>
          <p:spPr bwMode="auto">
            <a:xfrm>
              <a:off x="1508127" y="3334099"/>
              <a:ext cx="414338" cy="471159"/>
            </a:xfrm>
            <a:prstGeom prst="rect">
              <a:avLst/>
            </a:prstGeom>
            <a:solidFill>
              <a:schemeClr val="bg1"/>
            </a:solidFill>
            <a:ln w="9525">
              <a:solidFill>
                <a:schemeClr val="tx1"/>
              </a:solidFill>
              <a:miter lim="800000"/>
              <a:headEnd/>
              <a:tailEnd/>
            </a:ln>
          </p:spPr>
          <p:txBody>
            <a:bodyPr wrap="none" anchor="ctr"/>
            <a:lstStyle/>
            <a:p>
              <a:endParaRPr lang="en-US"/>
            </a:p>
          </p:txBody>
        </p:sp>
        <p:sp>
          <p:nvSpPr>
            <p:cNvPr id="18" name="Line 367"/>
            <p:cNvSpPr>
              <a:spLocks noChangeShapeType="1"/>
            </p:cNvSpPr>
            <p:nvPr/>
          </p:nvSpPr>
          <p:spPr bwMode="auto">
            <a:xfrm rot="16200000" flipH="1" flipV="1">
              <a:off x="1718626" y="3374770"/>
              <a:ext cx="4452" cy="368300"/>
            </a:xfrm>
            <a:prstGeom prst="line">
              <a:avLst/>
            </a:prstGeom>
            <a:noFill/>
            <a:ln w="127000">
              <a:solidFill>
                <a:schemeClr val="tx1"/>
              </a:solidFill>
              <a:round/>
              <a:headEnd/>
              <a:tailEnd/>
            </a:ln>
          </p:spPr>
          <p:txBody>
            <a:bodyPr/>
            <a:lstStyle/>
            <a:p>
              <a:endParaRPr lang="en-US"/>
            </a:p>
          </p:txBody>
        </p:sp>
        <p:sp>
          <p:nvSpPr>
            <p:cNvPr id="19" name="Line 367"/>
            <p:cNvSpPr>
              <a:spLocks noChangeShapeType="1"/>
            </p:cNvSpPr>
            <p:nvPr/>
          </p:nvSpPr>
          <p:spPr bwMode="auto">
            <a:xfrm flipH="1" flipV="1">
              <a:off x="1720852" y="3580438"/>
              <a:ext cx="3969" cy="546100"/>
            </a:xfrm>
            <a:prstGeom prst="line">
              <a:avLst/>
            </a:prstGeom>
            <a:noFill/>
            <a:ln w="127000">
              <a:solidFill>
                <a:schemeClr val="tx1"/>
              </a:solidFill>
              <a:round/>
              <a:headEnd/>
              <a:tailEnd/>
            </a:ln>
          </p:spPr>
          <p:txBody>
            <a:bodyPr/>
            <a:lstStyle/>
            <a:p>
              <a:endParaRPr lang="en-US"/>
            </a:p>
          </p:txBody>
        </p:sp>
        <p:sp>
          <p:nvSpPr>
            <p:cNvPr id="20" name="AutoShape 61"/>
            <p:cNvSpPr>
              <a:spLocks/>
            </p:cNvSpPr>
            <p:nvPr/>
          </p:nvSpPr>
          <p:spPr bwMode="auto">
            <a:xfrm rot="5400000">
              <a:off x="1676937" y="4281026"/>
              <a:ext cx="94974" cy="575469"/>
            </a:xfrm>
            <a:prstGeom prst="rightBracket">
              <a:avLst>
                <a:gd name="adj" fmla="val 47201"/>
              </a:avLst>
            </a:prstGeom>
            <a:noFill/>
            <a:ln w="9525">
              <a:solidFill>
                <a:schemeClr val="tx1"/>
              </a:solidFill>
              <a:round/>
              <a:headEnd/>
              <a:tailEnd/>
            </a:ln>
          </p:spPr>
          <p:txBody>
            <a:bodyPr wrap="none" anchor="ctr"/>
            <a:lstStyle/>
            <a:p>
              <a:endParaRPr lang="en-US"/>
            </a:p>
          </p:txBody>
        </p:sp>
        <p:sp>
          <p:nvSpPr>
            <p:cNvPr id="21" name="AutoShape 62"/>
            <p:cNvSpPr>
              <a:spLocks/>
            </p:cNvSpPr>
            <p:nvPr/>
          </p:nvSpPr>
          <p:spPr bwMode="auto">
            <a:xfrm rot="5400000">
              <a:off x="1654678" y="4367476"/>
              <a:ext cx="139493" cy="723106"/>
            </a:xfrm>
            <a:prstGeom prst="rightBracket">
              <a:avLst>
                <a:gd name="adj" fmla="val 40381"/>
              </a:avLst>
            </a:prstGeom>
            <a:noFill/>
            <a:ln w="9525">
              <a:solidFill>
                <a:schemeClr val="tx1"/>
              </a:solidFill>
              <a:round/>
              <a:headEnd/>
              <a:tailEnd/>
            </a:ln>
          </p:spPr>
          <p:txBody>
            <a:bodyPr wrap="none" anchor="ctr"/>
            <a:lstStyle/>
            <a:p>
              <a:endParaRPr lang="en-US"/>
            </a:p>
          </p:txBody>
        </p:sp>
        <p:sp>
          <p:nvSpPr>
            <p:cNvPr id="22" name="AutoShape 64"/>
            <p:cNvSpPr>
              <a:spLocks/>
            </p:cNvSpPr>
            <p:nvPr/>
          </p:nvSpPr>
          <p:spPr bwMode="auto">
            <a:xfrm rot="5400000">
              <a:off x="1696997" y="4263451"/>
              <a:ext cx="55649" cy="363538"/>
            </a:xfrm>
            <a:prstGeom prst="rightBracket">
              <a:avLst>
                <a:gd name="adj" fmla="val 50889"/>
              </a:avLst>
            </a:prstGeom>
            <a:noFill/>
            <a:ln w="9525">
              <a:solidFill>
                <a:schemeClr val="tx1"/>
              </a:solidFill>
              <a:round/>
              <a:headEnd/>
              <a:tailEnd/>
            </a:ln>
          </p:spPr>
          <p:txBody>
            <a:bodyPr wrap="none" anchor="ctr"/>
            <a:lstStyle/>
            <a:p>
              <a:endParaRPr lang="en-US"/>
            </a:p>
          </p:txBody>
        </p:sp>
        <p:sp>
          <p:nvSpPr>
            <p:cNvPr id="23" name="Arc 65"/>
            <p:cNvSpPr>
              <a:spLocks/>
            </p:cNvSpPr>
            <p:nvPr/>
          </p:nvSpPr>
          <p:spPr bwMode="auto">
            <a:xfrm flipH="1" flipV="1">
              <a:off x="686596" y="3460978"/>
              <a:ext cx="838200" cy="308665"/>
            </a:xfrm>
            <a:custGeom>
              <a:avLst/>
              <a:gdLst>
                <a:gd name="T0" fmla="*/ 0 w 21600"/>
                <a:gd name="T1" fmla="*/ 0 h 21600"/>
                <a:gd name="T2" fmla="*/ 1676400 w 21600"/>
                <a:gd name="T3" fmla="*/ 660400 h 21600"/>
                <a:gd name="T4" fmla="*/ 0 w 21600"/>
                <a:gd name="T5" fmla="*/ 66040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38100">
              <a:solidFill>
                <a:schemeClr val="tx1"/>
              </a:solidFill>
              <a:round/>
              <a:headEnd/>
              <a:tailEnd/>
            </a:ln>
          </p:spPr>
          <p:txBody>
            <a:bodyPr wrap="none" anchor="ctr"/>
            <a:lstStyle/>
            <a:p>
              <a:endParaRPr lang="en-US"/>
            </a:p>
          </p:txBody>
        </p:sp>
        <p:sp>
          <p:nvSpPr>
            <p:cNvPr id="24" name="Arc 66"/>
            <p:cNvSpPr>
              <a:spLocks/>
            </p:cNvSpPr>
            <p:nvPr/>
          </p:nvSpPr>
          <p:spPr bwMode="auto">
            <a:xfrm flipH="1" flipV="1">
              <a:off x="729459" y="3069211"/>
              <a:ext cx="838200" cy="308665"/>
            </a:xfrm>
            <a:custGeom>
              <a:avLst/>
              <a:gdLst>
                <a:gd name="T0" fmla="*/ 0 w 21600"/>
                <a:gd name="T1" fmla="*/ 0 h 21600"/>
                <a:gd name="T2" fmla="*/ 1676400 w 21600"/>
                <a:gd name="T3" fmla="*/ 660400 h 21600"/>
                <a:gd name="T4" fmla="*/ 0 w 21600"/>
                <a:gd name="T5" fmla="*/ 66040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38100">
              <a:solidFill>
                <a:schemeClr val="tx1"/>
              </a:solidFill>
              <a:round/>
              <a:headEnd/>
              <a:tailEnd/>
            </a:ln>
          </p:spPr>
          <p:txBody>
            <a:bodyPr wrap="none" anchor="ctr"/>
            <a:lstStyle/>
            <a:p>
              <a:endParaRPr lang="en-US"/>
            </a:p>
          </p:txBody>
        </p:sp>
        <p:sp>
          <p:nvSpPr>
            <p:cNvPr id="25" name="Line 95"/>
            <p:cNvSpPr>
              <a:spLocks noChangeShapeType="1"/>
            </p:cNvSpPr>
            <p:nvPr/>
          </p:nvSpPr>
          <p:spPr bwMode="auto">
            <a:xfrm>
              <a:off x="807245" y="3069211"/>
              <a:ext cx="208359" cy="154331"/>
            </a:xfrm>
            <a:prstGeom prst="line">
              <a:avLst/>
            </a:prstGeom>
            <a:noFill/>
            <a:ln w="9525">
              <a:solidFill>
                <a:schemeClr val="tx1"/>
              </a:solidFill>
              <a:round/>
              <a:headEnd type="triangle" w="med" len="med"/>
              <a:tailEnd type="triangle" w="med" len="med"/>
            </a:ln>
          </p:spPr>
          <p:txBody>
            <a:bodyPr/>
            <a:lstStyle/>
            <a:p>
              <a:endParaRPr lang="en-US"/>
            </a:p>
          </p:txBody>
        </p:sp>
        <p:sp>
          <p:nvSpPr>
            <p:cNvPr id="34" name="Line 95"/>
            <p:cNvSpPr>
              <a:spLocks noChangeShapeType="1"/>
            </p:cNvSpPr>
            <p:nvPr/>
          </p:nvSpPr>
          <p:spPr bwMode="auto">
            <a:xfrm>
              <a:off x="741367" y="3401159"/>
              <a:ext cx="208359" cy="154331"/>
            </a:xfrm>
            <a:prstGeom prst="line">
              <a:avLst/>
            </a:prstGeom>
            <a:noFill/>
            <a:ln w="9525">
              <a:solidFill>
                <a:schemeClr val="tx1"/>
              </a:solidFill>
              <a:round/>
              <a:headEnd type="triangle" w="med" len="med"/>
              <a:tailEnd type="triangle" w="med" len="med"/>
            </a:ln>
          </p:spPr>
          <p:txBody>
            <a:bodyPr/>
            <a:lstStyle/>
            <a:p>
              <a:endParaRPr lang="en-US"/>
            </a:p>
          </p:txBody>
        </p:sp>
        <p:sp>
          <p:nvSpPr>
            <p:cNvPr id="35" name="AutoShape 57"/>
            <p:cNvSpPr>
              <a:spLocks noChangeArrowheads="1"/>
            </p:cNvSpPr>
            <p:nvPr/>
          </p:nvSpPr>
          <p:spPr bwMode="auto">
            <a:xfrm>
              <a:off x="2372931" y="4028324"/>
              <a:ext cx="194273" cy="241144"/>
            </a:xfrm>
            <a:prstGeom prst="upDownArrow">
              <a:avLst>
                <a:gd name="adj1" fmla="val 50000"/>
                <a:gd name="adj2" fmla="val 44484"/>
              </a:avLst>
            </a:prstGeom>
            <a:solidFill>
              <a:schemeClr val="accent1"/>
            </a:solidFill>
            <a:ln w="15875">
              <a:solidFill>
                <a:schemeClr val="tx1"/>
              </a:solidFill>
              <a:miter lim="800000"/>
              <a:headEnd/>
              <a:tailEnd/>
            </a:ln>
          </p:spPr>
          <p:txBody>
            <a:bodyPr wrap="none" anchor="ctr"/>
            <a:lstStyle/>
            <a:p>
              <a:endParaRPr lang="en-US"/>
            </a:p>
          </p:txBody>
        </p:sp>
      </p:grpSp>
      <p:grpSp>
        <p:nvGrpSpPr>
          <p:cNvPr id="42" name="Group 41"/>
          <p:cNvGrpSpPr/>
          <p:nvPr/>
        </p:nvGrpSpPr>
        <p:grpSpPr>
          <a:xfrm>
            <a:off x="5529451" y="4480528"/>
            <a:ext cx="611820" cy="1364235"/>
            <a:chOff x="5119234" y="2251075"/>
            <a:chExt cx="611820" cy="1364235"/>
          </a:xfrm>
        </p:grpSpPr>
        <p:sp>
          <p:nvSpPr>
            <p:cNvPr id="43" name="Rectangle 7"/>
            <p:cNvSpPr>
              <a:spLocks noChangeArrowheads="1"/>
            </p:cNvSpPr>
            <p:nvPr/>
          </p:nvSpPr>
          <p:spPr bwMode="auto">
            <a:xfrm>
              <a:off x="5173209" y="3071813"/>
              <a:ext cx="557845" cy="315471"/>
            </a:xfrm>
            <a:prstGeom prst="rect">
              <a:avLst/>
            </a:prstGeom>
            <a:noFill/>
            <a:ln w="12700">
              <a:noFill/>
              <a:miter lim="800000"/>
              <a:headEnd/>
              <a:tailEnd/>
            </a:ln>
          </p:spPr>
          <p:txBody>
            <a:bodyPr wrap="none" lIns="47625" tIns="19050" rIns="47625" bIns="19050">
              <a:spAutoFit/>
            </a:bodyPr>
            <a:lstStyle/>
            <a:p>
              <a:pPr algn="l"/>
              <a:r>
                <a:rPr lang="en-US" sz="1800" dirty="0" smtClean="0"/>
                <a:t>VHF</a:t>
              </a:r>
              <a:endParaRPr lang="en-US" sz="1800" dirty="0"/>
            </a:p>
          </p:txBody>
        </p:sp>
        <p:sp>
          <p:nvSpPr>
            <p:cNvPr id="44" name="Oval 8"/>
            <p:cNvSpPr>
              <a:spLocks noChangeArrowheads="1"/>
            </p:cNvSpPr>
            <p:nvPr/>
          </p:nvSpPr>
          <p:spPr bwMode="auto">
            <a:xfrm>
              <a:off x="5271634" y="2251075"/>
              <a:ext cx="139700" cy="63500"/>
            </a:xfrm>
            <a:prstGeom prst="ellipse">
              <a:avLst/>
            </a:prstGeom>
            <a:solidFill>
              <a:schemeClr val="tx1"/>
            </a:solidFill>
            <a:ln w="12700">
              <a:solidFill>
                <a:schemeClr val="tx1"/>
              </a:solidFill>
              <a:round/>
              <a:headEnd/>
              <a:tailEnd/>
            </a:ln>
          </p:spPr>
          <p:txBody>
            <a:bodyPr wrap="none" anchor="ctr"/>
            <a:lstStyle/>
            <a:p>
              <a:endParaRPr lang="en-US"/>
            </a:p>
          </p:txBody>
        </p:sp>
        <p:sp>
          <p:nvSpPr>
            <p:cNvPr id="45" name="Line 9"/>
            <p:cNvSpPr>
              <a:spLocks noChangeShapeType="1"/>
            </p:cNvSpPr>
            <p:nvPr/>
          </p:nvSpPr>
          <p:spPr bwMode="auto">
            <a:xfrm>
              <a:off x="5341484" y="2320925"/>
              <a:ext cx="0" cy="609600"/>
            </a:xfrm>
            <a:prstGeom prst="line">
              <a:avLst/>
            </a:prstGeom>
            <a:noFill/>
            <a:ln w="12700">
              <a:solidFill>
                <a:schemeClr val="tx1"/>
              </a:solidFill>
              <a:round/>
              <a:headEnd/>
              <a:tailEnd/>
            </a:ln>
          </p:spPr>
          <p:txBody>
            <a:bodyPr/>
            <a:lstStyle/>
            <a:p>
              <a:endParaRPr lang="en-US"/>
            </a:p>
          </p:txBody>
        </p:sp>
        <p:sp>
          <p:nvSpPr>
            <p:cNvPr id="46" name="AutoShape 34"/>
            <p:cNvSpPr>
              <a:spLocks noChangeArrowheads="1"/>
            </p:cNvSpPr>
            <p:nvPr/>
          </p:nvSpPr>
          <p:spPr bwMode="auto">
            <a:xfrm>
              <a:off x="5119234" y="2936875"/>
              <a:ext cx="596900" cy="678435"/>
            </a:xfrm>
            <a:prstGeom prst="roundRect">
              <a:avLst>
                <a:gd name="adj" fmla="val 12495"/>
              </a:avLst>
            </a:prstGeom>
            <a:noFill/>
            <a:ln w="12700">
              <a:solidFill>
                <a:schemeClr val="tx1"/>
              </a:solidFill>
              <a:round/>
              <a:headEnd/>
              <a:tailEnd/>
            </a:ln>
          </p:spPr>
          <p:txBody>
            <a:bodyPr wrap="none" anchor="ctr"/>
            <a:lstStyle/>
            <a:p>
              <a:endParaRPr lang="en-US"/>
            </a:p>
          </p:txBody>
        </p:sp>
      </p:grpSp>
      <p:sp>
        <p:nvSpPr>
          <p:cNvPr id="50" name="Rectangle 6"/>
          <p:cNvSpPr>
            <a:spLocks noChangeArrowheads="1"/>
          </p:cNvSpPr>
          <p:nvPr/>
        </p:nvSpPr>
        <p:spPr bwMode="auto">
          <a:xfrm>
            <a:off x="4789075" y="6305599"/>
            <a:ext cx="1435100" cy="403225"/>
          </a:xfrm>
          <a:prstGeom prst="rect">
            <a:avLst/>
          </a:prstGeom>
          <a:noFill/>
          <a:ln w="12700">
            <a:noFill/>
            <a:miter lim="800000"/>
            <a:headEnd/>
            <a:tailEnd/>
          </a:ln>
        </p:spPr>
        <p:txBody>
          <a:bodyPr wrap="none" lIns="47625" tIns="19050" rIns="47625" bIns="19050">
            <a:spAutoFit/>
          </a:bodyPr>
          <a:lstStyle/>
          <a:p>
            <a:pPr algn="l"/>
            <a:r>
              <a:rPr lang="en-US" sz="2400" dirty="0"/>
              <a:t>Recorder</a:t>
            </a:r>
          </a:p>
        </p:txBody>
      </p:sp>
      <p:sp>
        <p:nvSpPr>
          <p:cNvPr id="51" name="Rectangle 16"/>
          <p:cNvSpPr>
            <a:spLocks noChangeArrowheads="1"/>
          </p:cNvSpPr>
          <p:nvPr/>
        </p:nvSpPr>
        <p:spPr bwMode="auto">
          <a:xfrm>
            <a:off x="4284851" y="5155545"/>
            <a:ext cx="1244600" cy="861967"/>
          </a:xfrm>
          <a:prstGeom prst="rect">
            <a:avLst/>
          </a:prstGeom>
          <a:noFill/>
          <a:ln w="50800">
            <a:solidFill>
              <a:schemeClr val="tx1"/>
            </a:solidFill>
            <a:miter lim="800000"/>
            <a:headEnd/>
            <a:tailEnd/>
          </a:ln>
        </p:spPr>
        <p:txBody>
          <a:bodyPr wrap="none" anchor="ctr"/>
          <a:lstStyle/>
          <a:p>
            <a:endParaRPr lang="en-US"/>
          </a:p>
        </p:txBody>
      </p:sp>
      <p:sp>
        <p:nvSpPr>
          <p:cNvPr id="67" name="Rectangle 59"/>
          <p:cNvSpPr>
            <a:spLocks noChangeArrowheads="1"/>
          </p:cNvSpPr>
          <p:nvPr/>
        </p:nvSpPr>
        <p:spPr bwMode="auto">
          <a:xfrm>
            <a:off x="4354114" y="5301266"/>
            <a:ext cx="1106073" cy="366767"/>
          </a:xfrm>
          <a:prstGeom prst="rect">
            <a:avLst/>
          </a:prstGeom>
          <a:noFill/>
          <a:ln w="12700">
            <a:noFill/>
            <a:miter lim="800000"/>
            <a:headEnd/>
            <a:tailEnd/>
          </a:ln>
        </p:spPr>
        <p:txBody>
          <a:bodyPr wrap="none" lIns="90488" tIns="44450" rIns="90488" bIns="44450">
            <a:spAutoFit/>
          </a:bodyPr>
          <a:lstStyle/>
          <a:p>
            <a:r>
              <a:rPr lang="en-US" sz="1800" dirty="0" smtClean="0"/>
              <a:t>Encoder</a:t>
            </a:r>
            <a:endParaRPr lang="en-US" sz="1800" dirty="0"/>
          </a:p>
        </p:txBody>
      </p:sp>
      <p:sp>
        <p:nvSpPr>
          <p:cNvPr id="74" name="Rectangle 69"/>
          <p:cNvSpPr>
            <a:spLocks noChangeArrowheads="1"/>
          </p:cNvSpPr>
          <p:nvPr/>
        </p:nvSpPr>
        <p:spPr bwMode="auto">
          <a:xfrm>
            <a:off x="1157593" y="7466202"/>
            <a:ext cx="1311275" cy="638175"/>
          </a:xfrm>
          <a:prstGeom prst="rect">
            <a:avLst/>
          </a:prstGeom>
          <a:noFill/>
          <a:ln w="12700">
            <a:noFill/>
            <a:miter lim="800000"/>
            <a:headEnd/>
            <a:tailEnd/>
          </a:ln>
        </p:spPr>
        <p:txBody>
          <a:bodyPr wrap="none" lIns="90488" tIns="44450" rIns="90488" bIns="44450">
            <a:spAutoFit/>
          </a:bodyPr>
          <a:lstStyle/>
          <a:p>
            <a:pPr algn="l"/>
            <a:r>
              <a:rPr lang="en-US" sz="1800" dirty="0"/>
              <a:t>Geophone</a:t>
            </a:r>
          </a:p>
          <a:p>
            <a:pPr algn="l"/>
            <a:r>
              <a:rPr lang="en-US" sz="1800" dirty="0"/>
              <a:t>Signals</a:t>
            </a:r>
          </a:p>
        </p:txBody>
      </p:sp>
      <p:sp>
        <p:nvSpPr>
          <p:cNvPr id="75" name="AutoShape 71"/>
          <p:cNvSpPr>
            <a:spLocks noChangeArrowheads="1"/>
          </p:cNvSpPr>
          <p:nvPr/>
        </p:nvSpPr>
        <p:spPr bwMode="auto">
          <a:xfrm rot="4365371" flipH="1" flipV="1">
            <a:off x="3912788" y="5737677"/>
            <a:ext cx="882650" cy="4604668"/>
          </a:xfrm>
          <a:prstGeom prst="curvedRightArrow">
            <a:avLst>
              <a:gd name="adj1" fmla="val 50863"/>
              <a:gd name="adj2" fmla="val 136421"/>
              <a:gd name="adj3" fmla="val 47238"/>
            </a:avLst>
          </a:prstGeom>
          <a:solidFill>
            <a:schemeClr val="accent1"/>
          </a:solidFill>
          <a:ln w="9525">
            <a:solidFill>
              <a:schemeClr val="tx1"/>
            </a:solidFill>
            <a:miter lim="800000"/>
            <a:headEnd/>
            <a:tailEnd/>
          </a:ln>
        </p:spPr>
        <p:txBody>
          <a:bodyPr wrap="none" anchor="ctr"/>
          <a:lstStyle/>
          <a:p>
            <a:endParaRPr lang="en-US"/>
          </a:p>
        </p:txBody>
      </p:sp>
      <p:sp>
        <p:nvSpPr>
          <p:cNvPr id="77" name="Rectangle 16"/>
          <p:cNvSpPr>
            <a:spLocks noChangeArrowheads="1"/>
          </p:cNvSpPr>
          <p:nvPr/>
        </p:nvSpPr>
        <p:spPr bwMode="auto">
          <a:xfrm>
            <a:off x="4284851" y="6042097"/>
            <a:ext cx="2211780" cy="933496"/>
          </a:xfrm>
          <a:prstGeom prst="rect">
            <a:avLst/>
          </a:prstGeom>
          <a:noFill/>
          <a:ln w="50800">
            <a:solidFill>
              <a:schemeClr val="tx1"/>
            </a:solidFill>
            <a:miter lim="800000"/>
            <a:headEnd/>
            <a:tailEnd/>
          </a:ln>
        </p:spPr>
        <p:txBody>
          <a:bodyPr wrap="none" anchor="ctr"/>
          <a:lstStyle/>
          <a:p>
            <a:endParaRPr lang="en-US"/>
          </a:p>
        </p:txBody>
      </p:sp>
      <p:grpSp>
        <p:nvGrpSpPr>
          <p:cNvPr id="41" name="Group 40"/>
          <p:cNvGrpSpPr/>
          <p:nvPr/>
        </p:nvGrpSpPr>
        <p:grpSpPr>
          <a:xfrm>
            <a:off x="296997" y="2288741"/>
            <a:ext cx="611820" cy="1364235"/>
            <a:chOff x="5119234" y="2251075"/>
            <a:chExt cx="611820" cy="1364235"/>
          </a:xfrm>
        </p:grpSpPr>
        <p:sp>
          <p:nvSpPr>
            <p:cNvPr id="37" name="Rectangle 7"/>
            <p:cNvSpPr>
              <a:spLocks noChangeArrowheads="1"/>
            </p:cNvSpPr>
            <p:nvPr/>
          </p:nvSpPr>
          <p:spPr bwMode="auto">
            <a:xfrm>
              <a:off x="5173209" y="3071813"/>
              <a:ext cx="557845" cy="315471"/>
            </a:xfrm>
            <a:prstGeom prst="rect">
              <a:avLst/>
            </a:prstGeom>
            <a:noFill/>
            <a:ln w="12700">
              <a:noFill/>
              <a:miter lim="800000"/>
              <a:headEnd/>
              <a:tailEnd/>
            </a:ln>
          </p:spPr>
          <p:txBody>
            <a:bodyPr wrap="none" lIns="47625" tIns="19050" rIns="47625" bIns="19050">
              <a:spAutoFit/>
            </a:bodyPr>
            <a:lstStyle/>
            <a:p>
              <a:pPr algn="l"/>
              <a:r>
                <a:rPr lang="en-US" sz="1800" dirty="0" smtClean="0"/>
                <a:t>VHF</a:t>
              </a:r>
              <a:endParaRPr lang="en-US" sz="1800" dirty="0"/>
            </a:p>
          </p:txBody>
        </p:sp>
        <p:sp>
          <p:nvSpPr>
            <p:cNvPr id="38" name="Oval 8"/>
            <p:cNvSpPr>
              <a:spLocks noChangeArrowheads="1"/>
            </p:cNvSpPr>
            <p:nvPr/>
          </p:nvSpPr>
          <p:spPr bwMode="auto">
            <a:xfrm>
              <a:off x="5271634" y="2251075"/>
              <a:ext cx="139700" cy="63500"/>
            </a:xfrm>
            <a:prstGeom prst="ellipse">
              <a:avLst/>
            </a:prstGeom>
            <a:solidFill>
              <a:schemeClr val="tx1"/>
            </a:solidFill>
            <a:ln w="12700">
              <a:solidFill>
                <a:schemeClr val="tx1"/>
              </a:solidFill>
              <a:round/>
              <a:headEnd/>
              <a:tailEnd/>
            </a:ln>
          </p:spPr>
          <p:txBody>
            <a:bodyPr wrap="none" anchor="ctr"/>
            <a:lstStyle/>
            <a:p>
              <a:endParaRPr lang="en-US"/>
            </a:p>
          </p:txBody>
        </p:sp>
        <p:sp>
          <p:nvSpPr>
            <p:cNvPr id="39" name="Line 9"/>
            <p:cNvSpPr>
              <a:spLocks noChangeShapeType="1"/>
            </p:cNvSpPr>
            <p:nvPr/>
          </p:nvSpPr>
          <p:spPr bwMode="auto">
            <a:xfrm>
              <a:off x="5341484" y="2320925"/>
              <a:ext cx="0" cy="609600"/>
            </a:xfrm>
            <a:prstGeom prst="line">
              <a:avLst/>
            </a:prstGeom>
            <a:noFill/>
            <a:ln w="12700">
              <a:solidFill>
                <a:schemeClr val="tx1"/>
              </a:solidFill>
              <a:round/>
              <a:headEnd/>
              <a:tailEnd/>
            </a:ln>
          </p:spPr>
          <p:txBody>
            <a:bodyPr/>
            <a:lstStyle/>
            <a:p>
              <a:endParaRPr lang="en-US"/>
            </a:p>
          </p:txBody>
        </p:sp>
        <p:sp>
          <p:nvSpPr>
            <p:cNvPr id="40" name="AutoShape 34"/>
            <p:cNvSpPr>
              <a:spLocks noChangeArrowheads="1"/>
            </p:cNvSpPr>
            <p:nvPr/>
          </p:nvSpPr>
          <p:spPr bwMode="auto">
            <a:xfrm>
              <a:off x="5119234" y="2936875"/>
              <a:ext cx="596900" cy="678435"/>
            </a:xfrm>
            <a:prstGeom prst="roundRect">
              <a:avLst>
                <a:gd name="adj" fmla="val 12495"/>
              </a:avLst>
            </a:prstGeom>
            <a:noFill/>
            <a:ln w="12700">
              <a:solidFill>
                <a:schemeClr val="tx1"/>
              </a:solidFill>
              <a:round/>
              <a:headEnd/>
              <a:tailEnd/>
            </a:ln>
          </p:spPr>
          <p:txBody>
            <a:bodyPr wrap="none" anchor="ctr"/>
            <a:lstStyle/>
            <a:p>
              <a:endParaRPr lang="en-US"/>
            </a:p>
          </p:txBody>
        </p:sp>
      </p:grpSp>
      <p:sp>
        <p:nvSpPr>
          <p:cNvPr id="78" name="Rectangle 16"/>
          <p:cNvSpPr>
            <a:spLocks noChangeArrowheads="1"/>
          </p:cNvSpPr>
          <p:nvPr/>
        </p:nvSpPr>
        <p:spPr bwMode="auto">
          <a:xfrm>
            <a:off x="293784" y="3697877"/>
            <a:ext cx="1244600" cy="861967"/>
          </a:xfrm>
          <a:prstGeom prst="rect">
            <a:avLst/>
          </a:prstGeom>
          <a:noFill/>
          <a:ln w="50800">
            <a:solidFill>
              <a:schemeClr val="tx1"/>
            </a:solidFill>
            <a:miter lim="800000"/>
            <a:headEnd/>
            <a:tailEnd/>
          </a:ln>
        </p:spPr>
        <p:txBody>
          <a:bodyPr wrap="none" anchor="ctr"/>
          <a:lstStyle/>
          <a:p>
            <a:endParaRPr lang="en-US"/>
          </a:p>
        </p:txBody>
      </p:sp>
      <p:sp>
        <p:nvSpPr>
          <p:cNvPr id="79" name="Rectangle 59"/>
          <p:cNvSpPr>
            <a:spLocks noChangeArrowheads="1"/>
          </p:cNvSpPr>
          <p:nvPr/>
        </p:nvSpPr>
        <p:spPr bwMode="auto">
          <a:xfrm>
            <a:off x="363048" y="3843598"/>
            <a:ext cx="1106073" cy="643766"/>
          </a:xfrm>
          <a:prstGeom prst="rect">
            <a:avLst/>
          </a:prstGeom>
          <a:noFill/>
          <a:ln w="12700">
            <a:noFill/>
            <a:miter lim="800000"/>
            <a:headEnd/>
            <a:tailEnd/>
          </a:ln>
        </p:spPr>
        <p:txBody>
          <a:bodyPr wrap="none" lIns="90488" tIns="44450" rIns="90488" bIns="44450">
            <a:spAutoFit/>
          </a:bodyPr>
          <a:lstStyle/>
          <a:p>
            <a:r>
              <a:rPr lang="en-US" sz="1800" dirty="0" smtClean="0"/>
              <a:t>Source</a:t>
            </a:r>
          </a:p>
          <a:p>
            <a:r>
              <a:rPr lang="en-US" sz="1800" dirty="0" smtClean="0"/>
              <a:t>Decoder</a:t>
            </a:r>
            <a:endParaRPr lang="en-US" sz="1800" dirty="0"/>
          </a:p>
        </p:txBody>
      </p:sp>
      <p:cxnSp>
        <p:nvCxnSpPr>
          <p:cNvPr id="88" name="Straight Connector 87"/>
          <p:cNvCxnSpPr/>
          <p:nvPr/>
        </p:nvCxnSpPr>
        <p:spPr bwMode="auto">
          <a:xfrm flipV="1">
            <a:off x="1469121" y="2967958"/>
            <a:ext cx="522427" cy="637462"/>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95" name="Vertical Scroll 94"/>
          <p:cNvSpPr/>
          <p:nvPr/>
        </p:nvSpPr>
        <p:spPr bwMode="auto">
          <a:xfrm rot="854154">
            <a:off x="2784608" y="5624514"/>
            <a:ext cx="1303020" cy="1325315"/>
          </a:xfrm>
          <a:prstGeom prst="verticalScroll">
            <a:avLst>
              <a:gd name="adj" fmla="val 12857"/>
            </a:avLst>
          </a:prstGeom>
          <a:solidFill>
            <a:schemeClr val="bg2">
              <a:lumMod val="60000"/>
              <a:lumOff val="4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dirty="0" smtClean="0">
                <a:ln>
                  <a:noFill/>
                </a:ln>
                <a:solidFill>
                  <a:schemeClr val="tx1"/>
                </a:solidFill>
                <a:effectLst/>
                <a:latin typeface="Arial" pitchFamily="34" charset="0"/>
              </a:rPr>
              <a:t>OB</a:t>
            </a:r>
          </a:p>
          <a:p>
            <a:pPr marL="0" marR="0" indent="0" algn="ctr" defTabSz="914400" rtl="0" eaLnBrk="0" fontAlgn="base" latinLnBrk="0" hangingPunct="0">
              <a:lnSpc>
                <a:spcPct val="100000"/>
              </a:lnSpc>
              <a:spcBef>
                <a:spcPct val="0"/>
              </a:spcBef>
              <a:spcAft>
                <a:spcPct val="0"/>
              </a:spcAft>
              <a:buClrTx/>
              <a:buSzTx/>
              <a:buFontTx/>
              <a:buNone/>
              <a:tabLst/>
            </a:pPr>
            <a:r>
              <a:rPr lang="en-US" dirty="0" smtClean="0"/>
              <a:t>Logs</a:t>
            </a:r>
            <a:endParaRPr kumimoji="0" lang="en-US" sz="2000" b="1" i="0" u="none" strike="noStrike" cap="none" normalizeH="0" baseline="0" dirty="0" smtClean="0">
              <a:ln>
                <a:noFill/>
              </a:ln>
              <a:solidFill>
                <a:schemeClr val="tx1"/>
              </a:solidFill>
              <a:effectLst/>
              <a:latin typeface="Arial" pitchFamily="34" charset="0"/>
            </a:endParaRPr>
          </a:p>
        </p:txBody>
      </p:sp>
      <p:pic>
        <p:nvPicPr>
          <p:cNvPr id="47" name="Picture 2" descr="D:\FIELD CAMP\VSPBorehole\Images\GOPR2316.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1286" t="27606" r="30475" b="20746"/>
          <a:stretch/>
        </p:blipFill>
        <p:spPr bwMode="auto">
          <a:xfrm>
            <a:off x="2425119" y="945271"/>
            <a:ext cx="1252908" cy="1269242"/>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22834" y="915026"/>
            <a:ext cx="1312012" cy="17563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2" name="Picture 5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25081" y="5208780"/>
            <a:ext cx="2149620" cy="1612215"/>
          </a:xfrm>
          <a:prstGeom prst="rect">
            <a:avLst/>
          </a:prstGeom>
          <a:effectLst>
            <a:glow rad="63500">
              <a:schemeClr val="bg1"/>
            </a:glow>
          </a:effectLst>
        </p:spPr>
      </p:pic>
    </p:spTree>
    <p:extLst>
      <p:ext uri="{BB962C8B-B14F-4D97-AF65-F5344CB8AC3E}">
        <p14:creationId xmlns:p14="http://schemas.microsoft.com/office/powerpoint/2010/main" val="36649843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6858000" cy="1219200"/>
          </a:xfrm>
        </p:spPr>
        <p:txBody>
          <a:bodyPr/>
          <a:lstStyle/>
          <a:p>
            <a:r>
              <a:rPr lang="en-US" sz="4400" dirty="0" smtClean="0"/>
              <a:t>How Are We Doing It?</a:t>
            </a:r>
            <a:endParaRPr lang="en-US" sz="4400" dirty="0"/>
          </a:p>
        </p:txBody>
      </p:sp>
      <p:sp>
        <p:nvSpPr>
          <p:cNvPr id="3" name="Content Placeholder 2"/>
          <p:cNvSpPr>
            <a:spLocks noGrp="1"/>
          </p:cNvSpPr>
          <p:nvPr>
            <p:ph idx="1"/>
          </p:nvPr>
        </p:nvSpPr>
        <p:spPr/>
        <p:txBody>
          <a:bodyPr/>
          <a:lstStyle/>
          <a:p>
            <a:r>
              <a:rPr lang="en-US" dirty="0" smtClean="0"/>
              <a:t>Existing tools -push further</a:t>
            </a:r>
          </a:p>
          <a:p>
            <a:r>
              <a:rPr lang="en-US" dirty="0" smtClean="0"/>
              <a:t>Resources in the Houston</a:t>
            </a:r>
          </a:p>
          <a:p>
            <a:r>
              <a:rPr lang="en-US" dirty="0" smtClean="0"/>
              <a:t>Get INVOLVED !</a:t>
            </a:r>
          </a:p>
          <a:p>
            <a:r>
              <a:rPr lang="en-US" dirty="0" smtClean="0"/>
              <a:t>Encourage … Own Data</a:t>
            </a:r>
          </a:p>
          <a:p>
            <a:r>
              <a:rPr lang="en-US" dirty="0" smtClean="0"/>
              <a:t>Push the Envelope</a:t>
            </a:r>
            <a:endParaRPr lang="en-US" dirty="0"/>
          </a:p>
        </p:txBody>
      </p:sp>
    </p:spTree>
    <p:extLst>
      <p:ext uri="{BB962C8B-B14F-4D97-AF65-F5344CB8AC3E}">
        <p14:creationId xmlns:p14="http://schemas.microsoft.com/office/powerpoint/2010/main" val="176491378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257175" y="0"/>
            <a:ext cx="6600825" cy="1219200"/>
          </a:xfrm>
        </p:spPr>
        <p:txBody>
          <a:bodyPr/>
          <a:lstStyle/>
          <a:p>
            <a:r>
              <a:rPr lang="en-US" dirty="0" smtClean="0"/>
              <a:t>Components of ANY </a:t>
            </a:r>
            <a:br>
              <a:rPr lang="en-US" dirty="0" smtClean="0"/>
            </a:br>
            <a:r>
              <a:rPr lang="en-US" dirty="0" smtClean="0"/>
              <a:t>Seismic </a:t>
            </a:r>
            <a:r>
              <a:rPr lang="en-US" dirty="0" smtClean="0"/>
              <a:t>Field Operation</a:t>
            </a:r>
          </a:p>
        </p:txBody>
      </p:sp>
      <p:sp>
        <p:nvSpPr>
          <p:cNvPr id="26637" name="Rectangle 13"/>
          <p:cNvSpPr>
            <a:spLocks noChangeArrowheads="1"/>
          </p:cNvSpPr>
          <p:nvPr/>
        </p:nvSpPr>
        <p:spPr bwMode="auto">
          <a:xfrm>
            <a:off x="492198" y="1424459"/>
            <a:ext cx="6294994" cy="2059538"/>
          </a:xfrm>
          <a:prstGeom prst="rect">
            <a:avLst/>
          </a:prstGeom>
          <a:noFill/>
          <a:ln w="12700">
            <a:noFill/>
            <a:miter lim="800000"/>
            <a:headEnd/>
            <a:tailEnd/>
          </a:ln>
        </p:spPr>
        <p:txBody>
          <a:bodyPr wrap="none" lIns="90488" tIns="44450" rIns="90488" bIns="44450">
            <a:spAutoFit/>
          </a:bodyPr>
          <a:lstStyle/>
          <a:p>
            <a:pPr algn="l">
              <a:buFontTx/>
              <a:buChar char="•"/>
            </a:pPr>
            <a:r>
              <a:rPr lang="en-US" sz="3200" dirty="0"/>
              <a:t> </a:t>
            </a:r>
            <a:r>
              <a:rPr lang="en-US" sz="3200" dirty="0" smtClean="0"/>
              <a:t>Source (P &amp; S)</a:t>
            </a:r>
            <a:endParaRPr lang="en-US" sz="3200" dirty="0"/>
          </a:p>
          <a:p>
            <a:pPr algn="l">
              <a:buFontTx/>
              <a:buChar char="•"/>
            </a:pPr>
            <a:r>
              <a:rPr lang="en-US" sz="3200" dirty="0"/>
              <a:t> </a:t>
            </a:r>
            <a:r>
              <a:rPr lang="en-US" sz="3200" dirty="0" smtClean="0"/>
              <a:t>Receiver (3-C &amp; VSP options)</a:t>
            </a:r>
            <a:endParaRPr lang="en-US" sz="3200" dirty="0"/>
          </a:p>
          <a:p>
            <a:pPr algn="l">
              <a:buFontTx/>
              <a:buChar char="•"/>
            </a:pPr>
            <a:r>
              <a:rPr lang="en-US" sz="3200" dirty="0"/>
              <a:t> </a:t>
            </a:r>
            <a:r>
              <a:rPr lang="en-US" sz="3200" dirty="0" smtClean="0"/>
              <a:t>Recorder (cable &amp; node)</a:t>
            </a:r>
            <a:endParaRPr lang="en-US" sz="3200" dirty="0"/>
          </a:p>
          <a:p>
            <a:pPr algn="l">
              <a:buFontTx/>
              <a:buChar char="•"/>
            </a:pPr>
            <a:r>
              <a:rPr lang="en-US" sz="3200" dirty="0"/>
              <a:t> </a:t>
            </a:r>
            <a:r>
              <a:rPr lang="en-US" sz="3200" dirty="0" smtClean="0"/>
              <a:t>Positioning</a:t>
            </a:r>
            <a:r>
              <a:rPr lang="en-US" sz="2400" dirty="0" smtClean="0"/>
              <a:t> (Conventional &amp; GPS)</a:t>
            </a:r>
            <a:endParaRPr lang="en-US" sz="2400" dirty="0"/>
          </a:p>
        </p:txBody>
      </p:sp>
      <p:grpSp>
        <p:nvGrpSpPr>
          <p:cNvPr id="2" name="Group 1"/>
          <p:cNvGrpSpPr/>
          <p:nvPr/>
        </p:nvGrpSpPr>
        <p:grpSpPr>
          <a:xfrm>
            <a:off x="1159541" y="4667093"/>
            <a:ext cx="4114509" cy="3347228"/>
            <a:chOff x="1147763" y="3371619"/>
            <a:chExt cx="5464175" cy="4823321"/>
          </a:xfrm>
        </p:grpSpPr>
        <p:sp>
          <p:nvSpPr>
            <p:cNvPr id="26627" name="Line 3"/>
            <p:cNvSpPr>
              <a:spLocks noChangeShapeType="1"/>
            </p:cNvSpPr>
            <p:nvPr/>
          </p:nvSpPr>
          <p:spPr bwMode="auto">
            <a:xfrm>
              <a:off x="1147763" y="4213225"/>
              <a:ext cx="4903787" cy="1588"/>
            </a:xfrm>
            <a:prstGeom prst="line">
              <a:avLst/>
            </a:prstGeom>
            <a:noFill/>
            <a:ln w="76200" cmpd="tri">
              <a:solidFill>
                <a:schemeClr val="tx1"/>
              </a:solidFill>
              <a:round/>
              <a:headEnd/>
              <a:tailEnd/>
            </a:ln>
          </p:spPr>
          <p:txBody>
            <a:bodyPr/>
            <a:lstStyle/>
            <a:p>
              <a:endParaRPr lang="en-US"/>
            </a:p>
          </p:txBody>
        </p:sp>
        <p:sp>
          <p:nvSpPr>
            <p:cNvPr id="26628" name="Line 4"/>
            <p:cNvSpPr>
              <a:spLocks noChangeShapeType="1"/>
            </p:cNvSpPr>
            <p:nvPr/>
          </p:nvSpPr>
          <p:spPr bwMode="auto">
            <a:xfrm>
              <a:off x="2698750" y="4208463"/>
              <a:ext cx="1676400" cy="2667000"/>
            </a:xfrm>
            <a:prstGeom prst="line">
              <a:avLst/>
            </a:prstGeom>
            <a:noFill/>
            <a:ln w="31750">
              <a:solidFill>
                <a:schemeClr val="tx1"/>
              </a:solidFill>
              <a:prstDash val="lgDash"/>
              <a:round/>
              <a:headEnd type="arrow" w="med" len="med"/>
              <a:tailEnd/>
            </a:ln>
          </p:spPr>
          <p:txBody>
            <a:bodyPr/>
            <a:lstStyle/>
            <a:p>
              <a:endParaRPr lang="en-US"/>
            </a:p>
          </p:txBody>
        </p:sp>
        <p:sp>
          <p:nvSpPr>
            <p:cNvPr id="26629" name="Line 5"/>
            <p:cNvSpPr>
              <a:spLocks noChangeShapeType="1"/>
            </p:cNvSpPr>
            <p:nvPr/>
          </p:nvSpPr>
          <p:spPr bwMode="auto">
            <a:xfrm>
              <a:off x="2241550" y="4208463"/>
              <a:ext cx="1828800" cy="2667000"/>
            </a:xfrm>
            <a:prstGeom prst="line">
              <a:avLst/>
            </a:prstGeom>
            <a:noFill/>
            <a:ln w="31750">
              <a:solidFill>
                <a:schemeClr val="tx1"/>
              </a:solidFill>
              <a:prstDash val="lgDash"/>
              <a:round/>
              <a:headEnd type="arrow" w="med" len="med"/>
              <a:tailEnd/>
            </a:ln>
          </p:spPr>
          <p:txBody>
            <a:bodyPr/>
            <a:lstStyle/>
            <a:p>
              <a:endParaRPr lang="en-US"/>
            </a:p>
          </p:txBody>
        </p:sp>
        <p:sp>
          <p:nvSpPr>
            <p:cNvPr id="26630" name="Line 6"/>
            <p:cNvSpPr>
              <a:spLocks noChangeShapeType="1"/>
            </p:cNvSpPr>
            <p:nvPr/>
          </p:nvSpPr>
          <p:spPr bwMode="auto">
            <a:xfrm flipH="1">
              <a:off x="4070350" y="4360863"/>
              <a:ext cx="1981200" cy="2514600"/>
            </a:xfrm>
            <a:prstGeom prst="line">
              <a:avLst/>
            </a:prstGeom>
            <a:noFill/>
            <a:ln w="31750">
              <a:solidFill>
                <a:schemeClr val="tx1"/>
              </a:solidFill>
              <a:prstDash val="lgDash"/>
              <a:round/>
              <a:headEnd/>
              <a:tailEnd type="arrow" w="med" len="med"/>
            </a:ln>
          </p:spPr>
          <p:txBody>
            <a:bodyPr/>
            <a:lstStyle/>
            <a:p>
              <a:endParaRPr lang="en-US"/>
            </a:p>
          </p:txBody>
        </p:sp>
        <p:sp>
          <p:nvSpPr>
            <p:cNvPr id="26631" name="Line 7"/>
            <p:cNvSpPr>
              <a:spLocks noChangeShapeType="1"/>
            </p:cNvSpPr>
            <p:nvPr/>
          </p:nvSpPr>
          <p:spPr bwMode="auto">
            <a:xfrm flipH="1">
              <a:off x="4375150" y="4360863"/>
              <a:ext cx="1676400" cy="2514600"/>
            </a:xfrm>
            <a:prstGeom prst="line">
              <a:avLst/>
            </a:prstGeom>
            <a:noFill/>
            <a:ln w="31750">
              <a:solidFill>
                <a:schemeClr val="tx1"/>
              </a:solidFill>
              <a:prstDash val="lgDash"/>
              <a:round/>
              <a:headEnd/>
              <a:tailEnd type="arrow" w="med" len="med"/>
            </a:ln>
          </p:spPr>
          <p:txBody>
            <a:bodyPr/>
            <a:lstStyle/>
            <a:p>
              <a:endParaRPr lang="en-US"/>
            </a:p>
          </p:txBody>
        </p:sp>
        <p:sp>
          <p:nvSpPr>
            <p:cNvPr id="192520" name="AutoShape 8"/>
            <p:cNvSpPr>
              <a:spLocks noChangeArrowheads="1"/>
            </p:cNvSpPr>
            <p:nvPr/>
          </p:nvSpPr>
          <p:spPr bwMode="auto">
            <a:xfrm>
              <a:off x="5753100" y="4138613"/>
              <a:ext cx="520700" cy="368300"/>
            </a:xfrm>
            <a:prstGeom prst="star5">
              <a:avLst/>
            </a:prstGeom>
            <a:solidFill>
              <a:schemeClr val="bg1"/>
            </a:solidFill>
            <a:ln w="12700">
              <a:solidFill>
                <a:schemeClr val="tx1"/>
              </a:solidFill>
              <a:miter lim="800000"/>
              <a:headEnd/>
              <a:tailEnd/>
            </a:ln>
            <a:effectLst/>
          </p:spPr>
          <p:txBody>
            <a:bodyPr wrap="none" anchor="ctr"/>
            <a:lstStyle/>
            <a:p>
              <a:pPr>
                <a:defRPr/>
              </a:pPr>
              <a:endParaRPr lang="en-US"/>
            </a:p>
          </p:txBody>
        </p:sp>
        <p:sp>
          <p:nvSpPr>
            <p:cNvPr id="26633" name="Arc 9"/>
            <p:cNvSpPr>
              <a:spLocks/>
            </p:cNvSpPr>
            <p:nvPr/>
          </p:nvSpPr>
          <p:spPr bwMode="auto">
            <a:xfrm>
              <a:off x="4222750" y="6953250"/>
              <a:ext cx="2057400" cy="533400"/>
            </a:xfrm>
            <a:custGeom>
              <a:avLst/>
              <a:gdLst>
                <a:gd name="T0" fmla="*/ 0 w 21600"/>
                <a:gd name="T1" fmla="*/ 0 h 21600"/>
                <a:gd name="T2" fmla="*/ 2057400 w 21600"/>
                <a:gd name="T3" fmla="*/ 533400 h 21600"/>
                <a:gd name="T4" fmla="*/ 0 w 21600"/>
                <a:gd name="T5" fmla="*/ 53340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01600" cap="rnd">
              <a:solidFill>
                <a:schemeClr val="tx1"/>
              </a:solidFill>
              <a:round/>
              <a:headEnd/>
              <a:tailEnd/>
            </a:ln>
          </p:spPr>
          <p:txBody>
            <a:bodyPr/>
            <a:lstStyle/>
            <a:p>
              <a:endParaRPr lang="en-US"/>
            </a:p>
          </p:txBody>
        </p:sp>
        <p:sp>
          <p:nvSpPr>
            <p:cNvPr id="26634" name="Arc 10"/>
            <p:cNvSpPr>
              <a:spLocks/>
            </p:cNvSpPr>
            <p:nvPr/>
          </p:nvSpPr>
          <p:spPr bwMode="auto">
            <a:xfrm>
              <a:off x="1889125" y="6953250"/>
              <a:ext cx="2335213" cy="457200"/>
            </a:xfrm>
            <a:custGeom>
              <a:avLst/>
              <a:gdLst>
                <a:gd name="T0" fmla="*/ 0 w 21600"/>
                <a:gd name="T1" fmla="*/ 457200 h 21600"/>
                <a:gd name="T2" fmla="*/ 2334132 w 21600"/>
                <a:gd name="T3" fmla="*/ 0 h 21600"/>
                <a:gd name="T4" fmla="*/ 2335213 w 21600"/>
                <a:gd name="T5" fmla="*/ 45720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21600"/>
                  </a:moveTo>
                  <a:cubicBezTo>
                    <a:pt x="0" y="9674"/>
                    <a:pt x="9664" y="5"/>
                    <a:pt x="21590" y="0"/>
                  </a:cubicBezTo>
                </a:path>
                <a:path w="21600" h="21600" stroke="0" extrusionOk="0">
                  <a:moveTo>
                    <a:pt x="0" y="21600"/>
                  </a:moveTo>
                  <a:cubicBezTo>
                    <a:pt x="0" y="9674"/>
                    <a:pt x="9664" y="5"/>
                    <a:pt x="21590" y="0"/>
                  </a:cubicBezTo>
                  <a:lnTo>
                    <a:pt x="21600" y="21600"/>
                  </a:lnTo>
                  <a:close/>
                </a:path>
              </a:pathLst>
            </a:custGeom>
            <a:noFill/>
            <a:ln w="101600" cap="rnd">
              <a:solidFill>
                <a:schemeClr val="tx1"/>
              </a:solidFill>
              <a:round/>
              <a:headEnd/>
              <a:tailEnd/>
            </a:ln>
          </p:spPr>
          <p:txBody>
            <a:bodyPr/>
            <a:lstStyle/>
            <a:p>
              <a:endParaRPr lang="en-US"/>
            </a:p>
          </p:txBody>
        </p:sp>
        <p:sp>
          <p:nvSpPr>
            <p:cNvPr id="26635" name="Rectangle 11"/>
            <p:cNvSpPr>
              <a:spLocks noChangeArrowheads="1"/>
            </p:cNvSpPr>
            <p:nvPr/>
          </p:nvSpPr>
          <p:spPr bwMode="auto">
            <a:xfrm>
              <a:off x="5732463" y="3729038"/>
              <a:ext cx="879475" cy="363537"/>
            </a:xfrm>
            <a:prstGeom prst="rect">
              <a:avLst/>
            </a:prstGeom>
            <a:noFill/>
            <a:ln w="12700">
              <a:noFill/>
              <a:miter lim="800000"/>
              <a:headEnd/>
              <a:tailEnd/>
            </a:ln>
          </p:spPr>
          <p:txBody>
            <a:bodyPr wrap="none" lIns="90488" tIns="44450" rIns="90488" bIns="44450">
              <a:spAutoFit/>
            </a:bodyPr>
            <a:lstStyle/>
            <a:p>
              <a:pPr algn="l"/>
              <a:r>
                <a:rPr lang="en-US" sz="1800"/>
                <a:t>Shot 1</a:t>
              </a:r>
            </a:p>
          </p:txBody>
        </p:sp>
        <p:sp>
          <p:nvSpPr>
            <p:cNvPr id="26636" name="Rectangle 12"/>
            <p:cNvSpPr>
              <a:spLocks noChangeArrowheads="1"/>
            </p:cNvSpPr>
            <p:nvPr/>
          </p:nvSpPr>
          <p:spPr bwMode="auto">
            <a:xfrm>
              <a:off x="1846263" y="3729038"/>
              <a:ext cx="1508125" cy="363537"/>
            </a:xfrm>
            <a:prstGeom prst="rect">
              <a:avLst/>
            </a:prstGeom>
            <a:noFill/>
            <a:ln w="12700">
              <a:noFill/>
              <a:miter lim="800000"/>
              <a:headEnd/>
              <a:tailEnd/>
            </a:ln>
          </p:spPr>
          <p:txBody>
            <a:bodyPr wrap="none" lIns="90488" tIns="44450" rIns="90488" bIns="44450">
              <a:spAutoFit/>
            </a:bodyPr>
            <a:lstStyle/>
            <a:p>
              <a:pPr algn="l"/>
              <a:r>
                <a:rPr lang="en-US" sz="1800"/>
                <a:t>G(n)  G(n+1)</a:t>
              </a:r>
            </a:p>
          </p:txBody>
        </p:sp>
        <p:sp>
          <p:nvSpPr>
            <p:cNvPr id="26638" name="Rectangle 14"/>
            <p:cNvSpPr>
              <a:spLocks noChangeArrowheads="1"/>
            </p:cNvSpPr>
            <p:nvPr/>
          </p:nvSpPr>
          <p:spPr bwMode="auto">
            <a:xfrm>
              <a:off x="3190788" y="7181842"/>
              <a:ext cx="1901998" cy="1013098"/>
            </a:xfrm>
            <a:prstGeom prst="rect">
              <a:avLst/>
            </a:prstGeom>
            <a:noFill/>
            <a:ln w="12700">
              <a:noFill/>
              <a:miter lim="800000"/>
              <a:headEnd/>
              <a:tailEnd/>
            </a:ln>
          </p:spPr>
          <p:txBody>
            <a:bodyPr wrap="none" lIns="90488" tIns="44450" rIns="90488" bIns="44450">
              <a:spAutoFit/>
            </a:bodyPr>
            <a:lstStyle/>
            <a:p>
              <a:r>
                <a:rPr lang="en-US" sz="2400" dirty="0" smtClean="0"/>
                <a:t>$$ OIL ! $$ </a:t>
              </a:r>
            </a:p>
            <a:p>
              <a:r>
                <a:rPr lang="en-US" sz="1800" dirty="0" smtClean="0"/>
                <a:t>BLACK GOLD !</a:t>
              </a:r>
            </a:p>
            <a:p>
              <a:r>
                <a:rPr lang="en-US" sz="1800" dirty="0" smtClean="0"/>
                <a:t>“ TEXAS TEA”</a:t>
              </a:r>
              <a:endParaRPr lang="en-US" sz="1800" dirty="0"/>
            </a:p>
          </p:txBody>
        </p:sp>
        <p:sp>
          <p:nvSpPr>
            <p:cNvPr id="26639" name="Rectangle 15"/>
            <p:cNvSpPr>
              <a:spLocks noChangeArrowheads="1"/>
            </p:cNvSpPr>
            <p:nvPr/>
          </p:nvSpPr>
          <p:spPr bwMode="auto">
            <a:xfrm>
              <a:off x="1846264" y="3371619"/>
              <a:ext cx="1438275" cy="363537"/>
            </a:xfrm>
            <a:prstGeom prst="rect">
              <a:avLst/>
            </a:prstGeom>
            <a:noFill/>
            <a:ln w="12700">
              <a:noFill/>
              <a:miter lim="800000"/>
              <a:headEnd/>
              <a:tailEnd/>
            </a:ln>
          </p:spPr>
          <p:txBody>
            <a:bodyPr wrap="none" lIns="90488" tIns="44450" rIns="90488" bIns="44450">
              <a:spAutoFit/>
            </a:bodyPr>
            <a:lstStyle/>
            <a:p>
              <a:pPr algn="l"/>
              <a:r>
                <a:rPr lang="en-US" sz="1800" dirty="0"/>
                <a:t>Geophones</a:t>
              </a:r>
            </a:p>
          </p:txBody>
        </p:sp>
      </p:gr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print"/>
          <a:srcRect l="27379" t="14354" r="484" b="543"/>
          <a:stretch/>
        </p:blipFill>
        <p:spPr>
          <a:xfrm>
            <a:off x="229951" y="2045424"/>
            <a:ext cx="6398098" cy="5528732"/>
          </a:xfrm>
          <a:prstGeom prst="rect">
            <a:avLst/>
          </a:prstGeom>
        </p:spPr>
      </p:pic>
      <p:sp>
        <p:nvSpPr>
          <p:cNvPr id="2" name="Title 1"/>
          <p:cNvSpPr>
            <a:spLocks noGrp="1"/>
          </p:cNvSpPr>
          <p:nvPr>
            <p:ph type="title"/>
          </p:nvPr>
        </p:nvSpPr>
        <p:spPr/>
        <p:txBody>
          <a:bodyPr/>
          <a:lstStyle/>
          <a:p>
            <a:r>
              <a:rPr lang="en-US" dirty="0" smtClean="0"/>
              <a:t>LaMarque Testing Observatory</a:t>
            </a:r>
            <a:br>
              <a:rPr lang="en-US" dirty="0" smtClean="0"/>
            </a:br>
            <a:r>
              <a:rPr lang="en-US" dirty="0" smtClean="0"/>
              <a:t>UH Coastal Research Center</a:t>
            </a:r>
            <a:endParaRPr lang="en-US" dirty="0"/>
          </a:p>
        </p:txBody>
      </p:sp>
      <p:pic>
        <p:nvPicPr>
          <p:cNvPr id="4" name="Content Placeholder 3" descr="CRC_address_1275-compressed.jpg"/>
          <p:cNvPicPr>
            <a:picLocks noGrp="1" noChangeAspect="1"/>
          </p:cNvPicPr>
          <p:nvPr>
            <p:ph idx="1"/>
          </p:nvPr>
        </p:nvPicPr>
        <p:blipFill>
          <a:blip r:embed="rId4" cstate="print"/>
          <a:stretch>
            <a:fillRect/>
          </a:stretch>
        </p:blipFill>
        <p:spPr>
          <a:xfrm>
            <a:off x="1002535" y="5016131"/>
            <a:ext cx="1847167" cy="2159838"/>
          </a:xfrm>
          <a:prstGeom prst="rect">
            <a:avLst/>
          </a:prstGeom>
        </p:spPr>
      </p:pic>
      <p:sp>
        <p:nvSpPr>
          <p:cNvPr id="6" name="Left Arrow 5"/>
          <p:cNvSpPr/>
          <p:nvPr/>
        </p:nvSpPr>
        <p:spPr bwMode="auto">
          <a:xfrm>
            <a:off x="3492348" y="4699622"/>
            <a:ext cx="1994052" cy="826265"/>
          </a:xfrm>
          <a:prstGeom prst="lef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dirty="0" smtClean="0">
                <a:ln>
                  <a:noFill/>
                </a:ln>
                <a:solidFill>
                  <a:schemeClr val="tx1"/>
                </a:solidFill>
                <a:effectLst/>
                <a:latin typeface="Arial" pitchFamily="34" charset="0"/>
              </a:rPr>
              <a:t>I-45 Exit 15</a:t>
            </a:r>
          </a:p>
        </p:txBody>
      </p:sp>
      <p:sp>
        <p:nvSpPr>
          <p:cNvPr id="7" name="Explosion 2 6"/>
          <p:cNvSpPr/>
          <p:nvPr/>
        </p:nvSpPr>
        <p:spPr bwMode="auto">
          <a:xfrm>
            <a:off x="143219" y="1064055"/>
            <a:ext cx="2864385" cy="1586429"/>
          </a:xfrm>
          <a:prstGeom prst="irregularSeal2">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dirty="0" smtClean="0">
                <a:ln>
                  <a:noFill/>
                </a:ln>
                <a:solidFill>
                  <a:schemeClr val="tx1"/>
                </a:solidFill>
                <a:effectLst/>
                <a:latin typeface="Arial" pitchFamily="34" charset="0"/>
              </a:rPr>
              <a:t>UH</a:t>
            </a:r>
          </a:p>
          <a:p>
            <a:pPr marL="0" marR="0" indent="0" algn="ctr"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dirty="0" smtClean="0">
                <a:ln>
                  <a:noFill/>
                </a:ln>
                <a:solidFill>
                  <a:schemeClr val="tx1"/>
                </a:solidFill>
                <a:effectLst/>
                <a:latin typeface="Arial" pitchFamily="34" charset="0"/>
              </a:rPr>
              <a:t>Campus</a:t>
            </a:r>
          </a:p>
        </p:txBody>
      </p:sp>
      <p:sp>
        <p:nvSpPr>
          <p:cNvPr id="8" name="Rectangle 7"/>
          <p:cNvSpPr/>
          <p:nvPr/>
        </p:nvSpPr>
        <p:spPr>
          <a:xfrm>
            <a:off x="1054100" y="7658100"/>
            <a:ext cx="4762500" cy="1015663"/>
          </a:xfrm>
          <a:prstGeom prst="rect">
            <a:avLst/>
          </a:prstGeom>
        </p:spPr>
        <p:txBody>
          <a:bodyPr wrap="square">
            <a:spAutoFit/>
          </a:bodyPr>
          <a:lstStyle/>
          <a:p>
            <a:endParaRPr lang="en-US" b="0" dirty="0" smtClean="0"/>
          </a:p>
          <a:p>
            <a:r>
              <a:rPr lang="en-US" b="0" dirty="0" smtClean="0"/>
              <a:t>CRC: 950 acre play ground</a:t>
            </a:r>
          </a:p>
          <a:p>
            <a:r>
              <a:rPr lang="en-US" b="0" dirty="0" smtClean="0"/>
              <a:t>“Only 20 minutes from UH Campus”</a:t>
            </a:r>
            <a:endParaRPr lang="en-US" b="0" dirty="0"/>
          </a:p>
        </p:txBody>
      </p:sp>
      <p:pic>
        <p:nvPicPr>
          <p:cNvPr id="22531" name="Picture 3"/>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6681" t="35370" r="5387" b="25926"/>
          <a:stretch/>
        </p:blipFill>
        <p:spPr bwMode="auto">
          <a:xfrm>
            <a:off x="4184574" y="1852776"/>
            <a:ext cx="2444826" cy="12523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0" name="Straight Arrow Connector 9"/>
          <p:cNvCxnSpPr/>
          <p:nvPr/>
        </p:nvCxnSpPr>
        <p:spPr bwMode="auto">
          <a:xfrm flipH="1">
            <a:off x="3359074" y="3105150"/>
            <a:ext cx="825500" cy="1868287"/>
          </a:xfrm>
          <a:prstGeom prst="straightConnector1">
            <a:avLst/>
          </a:prstGeom>
          <a:solidFill>
            <a:schemeClr val="accent1"/>
          </a:solidFill>
          <a:ln w="50800" cap="flat" cmpd="sng" algn="ctr">
            <a:solidFill>
              <a:srgbClr val="FF0000"/>
            </a:solidFill>
            <a:prstDash val="solid"/>
            <a:round/>
            <a:headEnd type="none" w="med" len="med"/>
            <a:tailEnd type="arrow"/>
          </a:ln>
          <a:effectLst/>
        </p:spPr>
      </p:cxn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1889" y="0"/>
            <a:ext cx="6057015" cy="723014"/>
          </a:xfrm>
        </p:spPr>
        <p:txBody>
          <a:bodyPr/>
          <a:lstStyle/>
          <a:p>
            <a:r>
              <a:rPr lang="en-US" dirty="0" smtClean="0"/>
              <a:t>Bit / Bottom Hole Assembly / VSP</a:t>
            </a:r>
            <a:endParaRPr lang="en-US" dirty="0"/>
          </a:p>
        </p:txBody>
      </p:sp>
      <p:pic>
        <p:nvPicPr>
          <p:cNvPr id="4" name="Content Placeholder 3" descr="S1310021.JPG"/>
          <p:cNvPicPr>
            <a:picLocks noGrp="1" noChangeAspect="1"/>
          </p:cNvPicPr>
          <p:nvPr>
            <p:ph idx="1"/>
          </p:nvPr>
        </p:nvPicPr>
        <p:blipFill rotWithShape="1">
          <a:blip r:embed="rId3" cstate="print"/>
          <a:srcRect l="13728"/>
          <a:stretch/>
        </p:blipFill>
        <p:spPr>
          <a:xfrm>
            <a:off x="489103" y="760412"/>
            <a:ext cx="5029052" cy="4371975"/>
          </a:xfrm>
        </p:spPr>
      </p:pic>
      <p:pic>
        <p:nvPicPr>
          <p:cNvPr id="13" name="Picture 12" descr="S1300018.JPG"/>
          <p:cNvPicPr>
            <a:picLocks noChangeAspect="1"/>
          </p:cNvPicPr>
          <p:nvPr/>
        </p:nvPicPr>
        <p:blipFill>
          <a:blip r:embed="rId4" cstate="print"/>
          <a:srcRect t="11235" r="12963" b="26543"/>
          <a:stretch>
            <a:fillRect/>
          </a:stretch>
        </p:blipFill>
        <p:spPr>
          <a:xfrm rot="5400000">
            <a:off x="19810" y="6167583"/>
            <a:ext cx="3210655" cy="1721457"/>
          </a:xfrm>
          <a:prstGeom prst="rect">
            <a:avLst/>
          </a:prstGeom>
        </p:spPr>
      </p:pic>
      <p:pic>
        <p:nvPicPr>
          <p:cNvPr id="10" name="Picture 3"/>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rcRect l="35725" t="9132" r="34754" b="7862"/>
          <a:stretch/>
        </p:blipFill>
        <p:spPr bwMode="auto">
          <a:xfrm>
            <a:off x="3215417" y="3342710"/>
            <a:ext cx="3451198" cy="5256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318982" y="965200"/>
            <a:ext cx="1896978" cy="2677656"/>
          </a:xfrm>
          <a:prstGeom prst="rect">
            <a:avLst/>
          </a:prstGeom>
          <a:noFill/>
        </p:spPr>
        <p:txBody>
          <a:bodyPr wrap="square" rtlCol="0">
            <a:spAutoFit/>
          </a:bodyPr>
          <a:lstStyle/>
          <a:p>
            <a:pPr algn="r"/>
            <a:r>
              <a:rPr lang="en-US" sz="2400" dirty="0" smtClean="0"/>
              <a:t>Packer</a:t>
            </a:r>
          </a:p>
          <a:p>
            <a:pPr algn="r"/>
            <a:endParaRPr lang="en-US" sz="2400" dirty="0" smtClean="0"/>
          </a:p>
          <a:p>
            <a:pPr algn="r"/>
            <a:r>
              <a:rPr lang="en-US" sz="2400" dirty="0" smtClean="0"/>
              <a:t>Production Tubing</a:t>
            </a:r>
          </a:p>
          <a:p>
            <a:pPr algn="r"/>
            <a:r>
              <a:rPr lang="en-US" sz="2400" dirty="0" smtClean="0"/>
              <a:t>		 Screen</a:t>
            </a:r>
            <a:endParaRPr lang="en-US" sz="2400" dirty="0"/>
          </a:p>
        </p:txBody>
      </p:sp>
      <p:cxnSp>
        <p:nvCxnSpPr>
          <p:cNvPr id="7" name="Straight Arrow Connector 6"/>
          <p:cNvCxnSpPr/>
          <p:nvPr/>
        </p:nvCxnSpPr>
        <p:spPr bwMode="auto">
          <a:xfrm>
            <a:off x="2286005" y="1270000"/>
            <a:ext cx="901700" cy="406400"/>
          </a:xfrm>
          <a:prstGeom prst="straightConnector1">
            <a:avLst/>
          </a:prstGeom>
          <a:solidFill>
            <a:schemeClr val="accent1"/>
          </a:solidFill>
          <a:ln w="50800" cap="flat" cmpd="sng" algn="ctr">
            <a:solidFill>
              <a:srgbClr val="FF0000"/>
            </a:solidFill>
            <a:prstDash val="solid"/>
            <a:round/>
            <a:headEnd type="none" w="med" len="med"/>
            <a:tailEnd type="arrow"/>
          </a:ln>
          <a:effectLst/>
        </p:spPr>
      </p:cxnSp>
      <p:cxnSp>
        <p:nvCxnSpPr>
          <p:cNvPr id="8" name="Straight Arrow Connector 7"/>
          <p:cNvCxnSpPr/>
          <p:nvPr/>
        </p:nvCxnSpPr>
        <p:spPr bwMode="auto">
          <a:xfrm>
            <a:off x="2286005" y="2298700"/>
            <a:ext cx="660400" cy="215900"/>
          </a:xfrm>
          <a:prstGeom prst="straightConnector1">
            <a:avLst/>
          </a:prstGeom>
          <a:solidFill>
            <a:schemeClr val="accent1"/>
          </a:solidFill>
          <a:ln w="50800" cap="flat" cmpd="sng" algn="ctr">
            <a:solidFill>
              <a:srgbClr val="FF0000"/>
            </a:solidFill>
            <a:prstDash val="solid"/>
            <a:round/>
            <a:headEnd type="none" w="med" len="med"/>
            <a:tailEnd type="arrow"/>
          </a:ln>
          <a:effectLst/>
        </p:spPr>
      </p:cxnSp>
      <p:cxnSp>
        <p:nvCxnSpPr>
          <p:cNvPr id="9" name="Straight Arrow Connector 8"/>
          <p:cNvCxnSpPr/>
          <p:nvPr/>
        </p:nvCxnSpPr>
        <p:spPr bwMode="auto">
          <a:xfrm>
            <a:off x="1501855" y="3672365"/>
            <a:ext cx="304800" cy="787400"/>
          </a:xfrm>
          <a:prstGeom prst="straightConnector1">
            <a:avLst/>
          </a:prstGeom>
          <a:solidFill>
            <a:schemeClr val="accent1"/>
          </a:solidFill>
          <a:ln w="50800" cap="flat" cmpd="sng" algn="ctr">
            <a:solidFill>
              <a:srgbClr val="FF0000"/>
            </a:solidFill>
            <a:prstDash val="solid"/>
            <a:round/>
            <a:headEnd type="none" w="med" len="med"/>
            <a:tailEnd type="arrow"/>
          </a:ln>
          <a:effectLst/>
        </p:spPr>
      </p:cxn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0"/>
            <a:ext cx="5829300" cy="850900"/>
          </a:xfrm>
        </p:spPr>
        <p:txBody>
          <a:bodyPr/>
          <a:lstStyle/>
          <a:p>
            <a:r>
              <a:rPr lang="en-US" dirty="0" smtClean="0"/>
              <a:t>But … That’s Not All !</a:t>
            </a:r>
            <a:endParaRPr lang="en-US" dirty="0"/>
          </a:p>
        </p:txBody>
      </p:sp>
      <p:pic>
        <p:nvPicPr>
          <p:cNvPr id="4" name="Content Placeholder 3" descr="S1300005.JPG"/>
          <p:cNvPicPr>
            <a:picLocks noGrp="1" noChangeAspect="1"/>
          </p:cNvPicPr>
          <p:nvPr>
            <p:ph idx="1"/>
          </p:nvPr>
        </p:nvPicPr>
        <p:blipFill>
          <a:blip r:embed="rId3" cstate="print"/>
          <a:srcRect t="16885" b="9622"/>
          <a:stretch>
            <a:fillRect/>
          </a:stretch>
        </p:blipFill>
        <p:spPr>
          <a:xfrm>
            <a:off x="641350" y="901700"/>
            <a:ext cx="5829300" cy="3213100"/>
          </a:xfrm>
        </p:spPr>
      </p:pic>
      <p:pic>
        <p:nvPicPr>
          <p:cNvPr id="5" name="Picture 4" descr="S1280005.JPG"/>
          <p:cNvPicPr>
            <a:picLocks noChangeAspect="1"/>
          </p:cNvPicPr>
          <p:nvPr/>
        </p:nvPicPr>
        <p:blipFill>
          <a:blip r:embed="rId4" cstate="print"/>
          <a:srcRect l="14815" t="19630" b="28025"/>
          <a:stretch>
            <a:fillRect/>
          </a:stretch>
        </p:blipFill>
        <p:spPr>
          <a:xfrm>
            <a:off x="279400" y="4368800"/>
            <a:ext cx="5842000" cy="2692400"/>
          </a:xfrm>
          <a:prstGeom prst="rect">
            <a:avLst/>
          </a:prstGeom>
        </p:spPr>
      </p:pic>
      <p:pic>
        <p:nvPicPr>
          <p:cNvPr id="6" name="Picture 5" descr="S1280007.JPG"/>
          <p:cNvPicPr>
            <a:picLocks noChangeAspect="1"/>
          </p:cNvPicPr>
          <p:nvPr/>
        </p:nvPicPr>
        <p:blipFill>
          <a:blip r:embed="rId5" cstate="print"/>
          <a:stretch>
            <a:fillRect/>
          </a:stretch>
        </p:blipFill>
        <p:spPr>
          <a:xfrm>
            <a:off x="3632200" y="6196278"/>
            <a:ext cx="2794000" cy="2095500"/>
          </a:xfrm>
          <a:prstGeom prst="rect">
            <a:avLst/>
          </a:prstGeom>
        </p:spPr>
      </p:pic>
      <p:pic>
        <p:nvPicPr>
          <p:cNvPr id="7" name="Picture 3"/>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6681" t="35370" r="5387" b="25926"/>
          <a:stretch/>
        </p:blipFill>
        <p:spPr bwMode="auto">
          <a:xfrm>
            <a:off x="4229099" y="887470"/>
            <a:ext cx="2247901" cy="11514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506178" y="7293048"/>
            <a:ext cx="2747868" cy="1015663"/>
          </a:xfrm>
          <a:prstGeom prst="rect">
            <a:avLst/>
          </a:prstGeom>
          <a:noFill/>
        </p:spPr>
        <p:txBody>
          <a:bodyPr wrap="none" rtlCol="0">
            <a:spAutoFit/>
          </a:bodyPr>
          <a:lstStyle/>
          <a:p>
            <a:pPr algn="l"/>
            <a:r>
              <a:rPr lang="en-US" dirty="0" smtClean="0"/>
              <a:t>Near surface targets:</a:t>
            </a:r>
          </a:p>
          <a:p>
            <a:pPr marL="342900" indent="-342900" algn="l">
              <a:buFont typeface="Arial" pitchFamily="34" charset="0"/>
              <a:buChar char="•"/>
            </a:pPr>
            <a:r>
              <a:rPr lang="en-US" dirty="0" smtClean="0"/>
              <a:t>GPR</a:t>
            </a:r>
          </a:p>
          <a:p>
            <a:pPr marL="342900" indent="-342900" algn="l">
              <a:buFont typeface="Arial" pitchFamily="34" charset="0"/>
              <a:buChar char="•"/>
            </a:pPr>
            <a:r>
              <a:rPr lang="en-US" dirty="0" smtClean="0"/>
              <a:t>Electric Methods</a:t>
            </a:r>
            <a:endParaRPr lang="en-US"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0"/>
            <a:ext cx="5829300" cy="973015"/>
          </a:xfrm>
        </p:spPr>
        <p:txBody>
          <a:bodyPr/>
          <a:lstStyle/>
          <a:p>
            <a:r>
              <a:rPr lang="en-US" dirty="0" smtClean="0"/>
              <a:t>VIBROSEIS </a:t>
            </a:r>
            <a:r>
              <a:rPr lang="en-US" dirty="0" smtClean="0"/>
              <a:t>S-to-S</a:t>
            </a:r>
            <a:endParaRPr lang="en-US" dirty="0"/>
          </a:p>
        </p:txBody>
      </p:sp>
      <p:pic>
        <p:nvPicPr>
          <p:cNvPr id="21"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675" t="10749" r="4321" b="4677"/>
          <a:stretch/>
        </p:blipFill>
        <p:spPr bwMode="auto">
          <a:xfrm>
            <a:off x="16436" y="762007"/>
            <a:ext cx="6773831" cy="377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Picture 2"/>
          <p:cNvPicPr>
            <a:picLocks noChangeAspect="1" noChangeArrowheads="1"/>
          </p:cNvPicPr>
          <p:nvPr/>
        </p:nvPicPr>
        <p:blipFill>
          <a:blip r:embed="rId4" cstate="print"/>
          <a:srcRect l="9710" t="11398" r="26108" b="14000"/>
          <a:stretch>
            <a:fillRect/>
          </a:stretch>
        </p:blipFill>
        <p:spPr bwMode="auto">
          <a:xfrm>
            <a:off x="503212" y="5340836"/>
            <a:ext cx="4915455" cy="3498364"/>
          </a:xfrm>
          <a:prstGeom prst="rect">
            <a:avLst/>
          </a:prstGeom>
          <a:noFill/>
          <a:ln w="9525">
            <a:noFill/>
            <a:miter lim="800000"/>
            <a:headEnd/>
            <a:tailEnd/>
          </a:ln>
        </p:spPr>
      </p:pic>
      <p:pic>
        <p:nvPicPr>
          <p:cNvPr id="3" name="Picture 2" descr="IVI-Vibe truck_compressed.JPG"/>
          <p:cNvPicPr>
            <a:picLocks noChangeAspect="1"/>
          </p:cNvPicPr>
          <p:nvPr/>
        </p:nvPicPr>
        <p:blipFill>
          <a:blip r:embed="rId5" cstate="print"/>
          <a:srcRect t="22209"/>
          <a:stretch>
            <a:fillRect/>
          </a:stretch>
        </p:blipFill>
        <p:spPr>
          <a:xfrm>
            <a:off x="408442" y="3767470"/>
            <a:ext cx="4995100" cy="2480887"/>
          </a:xfrm>
          <a:prstGeom prst="rect">
            <a:avLst/>
          </a:prstGeom>
        </p:spPr>
      </p:pic>
      <p:cxnSp>
        <p:nvCxnSpPr>
          <p:cNvPr id="9" name="Straight Arrow Connector 8"/>
          <p:cNvCxnSpPr/>
          <p:nvPr/>
        </p:nvCxnSpPr>
        <p:spPr bwMode="auto">
          <a:xfrm flipV="1">
            <a:off x="4538758" y="5207954"/>
            <a:ext cx="0" cy="777511"/>
          </a:xfrm>
          <a:prstGeom prst="straightConnector1">
            <a:avLst/>
          </a:prstGeom>
          <a:solidFill>
            <a:schemeClr val="accent1"/>
          </a:solidFill>
          <a:ln w="63500" cap="flat" cmpd="sng" algn="ctr">
            <a:solidFill>
              <a:srgbClr val="FF0000"/>
            </a:solidFill>
            <a:prstDash val="solid"/>
            <a:round/>
            <a:headEnd type="arrow" w="med" len="med"/>
            <a:tailEnd type="arrow"/>
          </a:ln>
          <a:effectLst/>
        </p:spPr>
      </p:cxnSp>
      <p:cxnSp>
        <p:nvCxnSpPr>
          <p:cNvPr id="10" name="Straight Arrow Connector 9"/>
          <p:cNvCxnSpPr/>
          <p:nvPr/>
        </p:nvCxnSpPr>
        <p:spPr bwMode="auto">
          <a:xfrm flipV="1">
            <a:off x="1580676" y="5360073"/>
            <a:ext cx="2142344" cy="1250785"/>
          </a:xfrm>
          <a:prstGeom prst="straightConnector1">
            <a:avLst/>
          </a:prstGeom>
          <a:solidFill>
            <a:schemeClr val="accent1"/>
          </a:solidFill>
          <a:ln w="63500" cap="flat" cmpd="sng" algn="ctr">
            <a:solidFill>
              <a:srgbClr val="FF0000"/>
            </a:solidFill>
            <a:prstDash val="solid"/>
            <a:round/>
            <a:headEnd type="none" w="med" len="med"/>
            <a:tailEnd type="arrow"/>
          </a:ln>
          <a:effectLst/>
        </p:spPr>
      </p:cxnSp>
      <p:pic>
        <p:nvPicPr>
          <p:cNvPr id="12" name="Picture 3"/>
          <p:cNvPicPr>
            <a:picLocks noChangeAspect="1" noChangeArrowheads="1"/>
          </p:cNvPicPr>
          <p:nvPr/>
        </p:nvPicPr>
        <p:blipFill rotWithShape="1">
          <a:blip r:embed="rId6" cstate="print"/>
          <a:srcRect l="8177" r="15224"/>
          <a:stretch/>
        </p:blipFill>
        <p:spPr bwMode="auto">
          <a:xfrm>
            <a:off x="396951" y="6257126"/>
            <a:ext cx="2043973" cy="1748117"/>
          </a:xfrm>
          <a:prstGeom prst="rect">
            <a:avLst/>
          </a:prstGeom>
          <a:noFill/>
          <a:ln w="9525">
            <a:noFill/>
            <a:miter lim="800000"/>
            <a:headEnd/>
            <a:tailEnd/>
          </a:ln>
          <a:effectLst/>
        </p:spPr>
      </p:pic>
      <p:cxnSp>
        <p:nvCxnSpPr>
          <p:cNvPr id="13" name="Straight Arrow Connector 12"/>
          <p:cNvCxnSpPr/>
          <p:nvPr/>
        </p:nvCxnSpPr>
        <p:spPr bwMode="auto">
          <a:xfrm flipV="1">
            <a:off x="3200512" y="6610858"/>
            <a:ext cx="727391" cy="1250"/>
          </a:xfrm>
          <a:prstGeom prst="straightConnector1">
            <a:avLst/>
          </a:prstGeom>
          <a:solidFill>
            <a:schemeClr val="accent1"/>
          </a:solidFill>
          <a:ln w="63500" cap="flat" cmpd="sng" algn="ctr">
            <a:solidFill>
              <a:srgbClr val="FF0000"/>
            </a:solidFill>
            <a:prstDash val="solid"/>
            <a:round/>
            <a:headEnd type="triangle" w="med" len="med"/>
            <a:tailEnd type="triangle"/>
          </a:ln>
          <a:effectLst/>
        </p:spPr>
      </p:cxnSp>
      <p:sp>
        <p:nvSpPr>
          <p:cNvPr id="16" name="TextBox 15"/>
          <p:cNvSpPr txBox="1"/>
          <p:nvPr/>
        </p:nvSpPr>
        <p:spPr>
          <a:xfrm>
            <a:off x="778232" y="8005243"/>
            <a:ext cx="802444" cy="278957"/>
          </a:xfrm>
          <a:prstGeom prst="rect">
            <a:avLst/>
          </a:prstGeom>
          <a:solidFill>
            <a:schemeClr val="bg1"/>
          </a:solidFill>
        </p:spPr>
        <p:txBody>
          <a:bodyPr wrap="none" rtlCol="0">
            <a:spAutoFit/>
          </a:bodyPr>
          <a:lstStyle/>
          <a:p>
            <a:r>
              <a:rPr lang="en-US" dirty="0" smtClean="0">
                <a:solidFill>
                  <a:srgbClr val="FF0000"/>
                </a:solidFill>
              </a:rPr>
              <a:t>P-Wave</a:t>
            </a:r>
            <a:endParaRPr lang="en-US" dirty="0">
              <a:solidFill>
                <a:srgbClr val="FF0000"/>
              </a:solidFill>
            </a:endParaRPr>
          </a:p>
        </p:txBody>
      </p:sp>
      <p:sp>
        <p:nvSpPr>
          <p:cNvPr id="18" name="TextBox 17"/>
          <p:cNvSpPr txBox="1"/>
          <p:nvPr/>
        </p:nvSpPr>
        <p:spPr>
          <a:xfrm>
            <a:off x="3161397" y="6868366"/>
            <a:ext cx="802444" cy="278957"/>
          </a:xfrm>
          <a:prstGeom prst="rect">
            <a:avLst/>
          </a:prstGeom>
          <a:solidFill>
            <a:schemeClr val="bg1"/>
          </a:solidFill>
        </p:spPr>
        <p:txBody>
          <a:bodyPr wrap="none" rtlCol="0">
            <a:spAutoFit/>
          </a:bodyPr>
          <a:lstStyle/>
          <a:p>
            <a:r>
              <a:rPr lang="en-US" dirty="0" smtClean="0">
                <a:solidFill>
                  <a:srgbClr val="FF0000"/>
                </a:solidFill>
              </a:rPr>
              <a:t>S-Wave</a:t>
            </a:r>
            <a:endParaRPr lang="en-US" dirty="0">
              <a:solidFill>
                <a:srgbClr val="FF0000"/>
              </a:solidFill>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Seismic Energy Sources</a:t>
            </a:r>
            <a:endParaRPr lang="en-US" dirty="0"/>
          </a:p>
        </p:txBody>
      </p:sp>
      <p:sp>
        <p:nvSpPr>
          <p:cNvPr id="3" name="TextBox 2"/>
          <p:cNvSpPr txBox="1"/>
          <p:nvPr/>
        </p:nvSpPr>
        <p:spPr>
          <a:xfrm>
            <a:off x="4632137" y="6472688"/>
            <a:ext cx="2135521" cy="2246769"/>
          </a:xfrm>
          <a:prstGeom prst="rect">
            <a:avLst/>
          </a:prstGeom>
          <a:noFill/>
        </p:spPr>
        <p:txBody>
          <a:bodyPr wrap="none" rtlCol="0">
            <a:spAutoFit/>
          </a:bodyPr>
          <a:lstStyle/>
          <a:p>
            <a:pPr algn="r"/>
            <a:r>
              <a:rPr lang="en-US" dirty="0" smtClean="0"/>
              <a:t>THANKS</a:t>
            </a:r>
          </a:p>
          <a:p>
            <a:r>
              <a:rPr lang="en-US" dirty="0" smtClean="0"/>
              <a:t>         JIM!</a:t>
            </a:r>
          </a:p>
          <a:p>
            <a:endParaRPr lang="en-US" dirty="0" smtClean="0"/>
          </a:p>
          <a:p>
            <a:r>
              <a:rPr lang="en-US" dirty="0" smtClean="0"/>
              <a:t>Max Impulse:</a:t>
            </a:r>
          </a:p>
          <a:p>
            <a:r>
              <a:rPr lang="en-US" dirty="0" smtClean="0"/>
              <a:t>12,000 </a:t>
            </a:r>
            <a:r>
              <a:rPr lang="en-US" dirty="0"/>
              <a:t>ft. </a:t>
            </a:r>
            <a:r>
              <a:rPr lang="en-US" dirty="0" smtClean="0"/>
              <a:t>lbs.</a:t>
            </a:r>
          </a:p>
          <a:p>
            <a:endParaRPr lang="en-US" dirty="0" smtClean="0"/>
          </a:p>
          <a:p>
            <a:r>
              <a:rPr lang="en-US" dirty="0" smtClean="0"/>
              <a:t>80 </a:t>
            </a:r>
            <a:r>
              <a:rPr lang="en-US" dirty="0" err="1" smtClean="0"/>
              <a:t>hp</a:t>
            </a:r>
            <a:r>
              <a:rPr lang="en-US" dirty="0" smtClean="0"/>
              <a:t> JD tractor</a:t>
            </a:r>
            <a:endParaRPr lang="en-US" dirty="0"/>
          </a:p>
        </p:txBody>
      </p:sp>
      <p:pic>
        <p:nvPicPr>
          <p:cNvPr id="6" name="Picture 7" descr="Sponsor_UH.jpg"/>
          <p:cNvPicPr>
            <a:picLocks noChangeAspect="1"/>
          </p:cNvPicPr>
          <p:nvPr/>
        </p:nvPicPr>
        <p:blipFill rotWithShape="1">
          <a:blip r:embed="rId3" cstate="print"/>
          <a:srcRect l="28351" t="11182" r="31726" b="44267"/>
          <a:stretch/>
        </p:blipFill>
        <p:spPr bwMode="auto">
          <a:xfrm>
            <a:off x="3037112" y="5627910"/>
            <a:ext cx="576943" cy="643835"/>
          </a:xfrm>
          <a:prstGeom prst="rect">
            <a:avLst/>
          </a:prstGeom>
          <a:noFill/>
          <a:ln w="9525">
            <a:noFill/>
            <a:miter lim="800000"/>
            <a:headEnd/>
            <a:tailEnd/>
          </a:ln>
        </p:spPr>
      </p:pic>
      <p:pic>
        <p:nvPicPr>
          <p:cNvPr id="7" name="Picture 7" descr="Sponsor_UH.jpg"/>
          <p:cNvPicPr>
            <a:picLocks noChangeAspect="1"/>
          </p:cNvPicPr>
          <p:nvPr/>
        </p:nvPicPr>
        <p:blipFill rotWithShape="1">
          <a:blip r:embed="rId3" cstate="print"/>
          <a:srcRect l="28351" t="11182" r="31726" b="44267"/>
          <a:stretch/>
        </p:blipFill>
        <p:spPr bwMode="auto">
          <a:xfrm>
            <a:off x="544285" y="263162"/>
            <a:ext cx="751114" cy="838200"/>
          </a:xfrm>
          <a:prstGeom prst="rect">
            <a:avLst/>
          </a:prstGeom>
          <a:noFill/>
          <a:ln w="9525">
            <a:noFill/>
            <a:miter lim="800000"/>
            <a:headEnd/>
            <a:tailEnd/>
          </a:ln>
        </p:spPr>
      </p:pic>
      <p:pic>
        <p:nvPicPr>
          <p:cNvPr id="8"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20576" y="839979"/>
            <a:ext cx="3164183" cy="42189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5605261" y="4658190"/>
            <a:ext cx="1252739" cy="707886"/>
          </a:xfrm>
          <a:prstGeom prst="rect">
            <a:avLst/>
          </a:prstGeom>
          <a:solidFill>
            <a:schemeClr val="bg1"/>
          </a:solidFill>
        </p:spPr>
        <p:txBody>
          <a:bodyPr wrap="square" rtlCol="0">
            <a:spAutoFit/>
          </a:bodyPr>
          <a:lstStyle/>
          <a:p>
            <a:r>
              <a:rPr lang="en-US" dirty="0" smtClean="0"/>
              <a:t>P.E.G. source</a:t>
            </a:r>
          </a:p>
        </p:txBody>
      </p:sp>
      <p:cxnSp>
        <p:nvCxnSpPr>
          <p:cNvPr id="10" name="Straight Arrow Connector 9"/>
          <p:cNvCxnSpPr/>
          <p:nvPr/>
        </p:nvCxnSpPr>
        <p:spPr bwMode="auto">
          <a:xfrm flipH="1" flipV="1">
            <a:off x="5002669" y="3846005"/>
            <a:ext cx="638470" cy="812185"/>
          </a:xfrm>
          <a:prstGeom prst="straightConnector1">
            <a:avLst/>
          </a:prstGeom>
          <a:solidFill>
            <a:schemeClr val="accent1"/>
          </a:solidFill>
          <a:ln w="63500" cap="flat" cmpd="sng" algn="ctr">
            <a:solidFill>
              <a:srgbClr val="FF0000"/>
            </a:solidFill>
            <a:prstDash val="solid"/>
            <a:round/>
            <a:headEnd type="none" w="med" len="med"/>
            <a:tailEnd type="arrow"/>
          </a:ln>
          <a:effectLst/>
        </p:spPr>
      </p:cxnSp>
      <p:pic>
        <p:nvPicPr>
          <p:cNvPr id="23555" name="Picture 3" descr="C:\0_my-world\1_Source\hydrapulse\IMG_1311.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6228" b="16476"/>
          <a:stretch/>
        </p:blipFill>
        <p:spPr bwMode="auto">
          <a:xfrm>
            <a:off x="313245" y="4310743"/>
            <a:ext cx="4260132" cy="440871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790294" y="4772443"/>
            <a:ext cx="1653017" cy="400110"/>
          </a:xfrm>
          <a:prstGeom prst="rect">
            <a:avLst/>
          </a:prstGeom>
          <a:solidFill>
            <a:schemeClr val="bg1"/>
          </a:solidFill>
        </p:spPr>
        <p:txBody>
          <a:bodyPr wrap="none">
            <a:spAutoFit/>
          </a:bodyPr>
          <a:lstStyle/>
          <a:p>
            <a:r>
              <a:rPr lang="en-US" dirty="0"/>
              <a:t>Hydrapulse </a:t>
            </a:r>
          </a:p>
        </p:txBody>
      </p:sp>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53804" y="1101362"/>
            <a:ext cx="3313314" cy="2484986"/>
          </a:xfrm>
          <a:prstGeom prst="rect">
            <a:avLst/>
          </a:prstGeom>
        </p:spPr>
      </p:pic>
      <p:sp>
        <p:nvSpPr>
          <p:cNvPr id="12" name="Rectangle 11"/>
          <p:cNvSpPr/>
          <p:nvPr/>
        </p:nvSpPr>
        <p:spPr>
          <a:xfrm>
            <a:off x="327012" y="3492061"/>
            <a:ext cx="2706190" cy="707886"/>
          </a:xfrm>
          <a:prstGeom prst="rect">
            <a:avLst/>
          </a:prstGeom>
          <a:solidFill>
            <a:schemeClr val="bg1"/>
          </a:solidFill>
        </p:spPr>
        <p:txBody>
          <a:bodyPr wrap="none">
            <a:spAutoFit/>
          </a:bodyPr>
          <a:lstStyle/>
          <a:p>
            <a:r>
              <a:rPr lang="en-US" dirty="0" err="1" smtClean="0"/>
              <a:t>Gisco</a:t>
            </a:r>
            <a:r>
              <a:rPr lang="en-US" dirty="0" smtClean="0"/>
              <a:t> “Whacker”</a:t>
            </a:r>
          </a:p>
          <a:p>
            <a:r>
              <a:rPr lang="en-US" dirty="0" smtClean="0"/>
              <a:t>P- &amp; S-Wave Source</a:t>
            </a:r>
            <a:endParaRPr lang="en-US" dirty="0"/>
          </a:p>
        </p:txBody>
      </p:sp>
      <p:pic>
        <p:nvPicPr>
          <p:cNvPr id="21506" name="Picture 2"/>
          <p:cNvPicPr>
            <a:picLocks noChangeAspect="1" noChangeArrowheads="1"/>
          </p:cNvPicPr>
          <p:nvPr/>
        </p:nvPicPr>
        <p:blipFill rotWithShape="1">
          <a:blip r:embed="rId7">
            <a:extLst>
              <a:ext uri="{28A0092B-C50C-407E-A947-70E740481C1C}">
                <a14:useLocalDpi xmlns:a14="http://schemas.microsoft.com/office/drawing/2010/main" val="0"/>
              </a:ext>
            </a:extLst>
          </a:blip>
          <a:srcRect l="7441" t="14035" r="79310" b="75673"/>
          <a:stretch/>
        </p:blipFill>
        <p:spPr bwMode="auto">
          <a:xfrm>
            <a:off x="3667119" y="5276355"/>
            <a:ext cx="1974020" cy="17847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70727885"/>
      </p:ext>
    </p:extLst>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000" b="1"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000" b="1" i="0" u="none" strike="noStrike" cap="none" normalizeH="0" baseline="0" smtClean="0">
            <a:ln>
              <a:noFill/>
            </a:ln>
            <a:solidFill>
              <a:schemeClr val="tx1"/>
            </a:solidFill>
            <a:effectLst/>
            <a:latin typeface="Arial" pitchFamily="34"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20223</TotalTime>
  <Words>2193</Words>
  <Application>Microsoft Office PowerPoint</Application>
  <PresentationFormat>On-screen Show (4:3)</PresentationFormat>
  <Paragraphs>278</Paragraphs>
  <Slides>23</Slides>
  <Notes>23</Notes>
  <HiddenSlides>0</HiddenSlides>
  <MMClips>0</MMClips>
  <ScaleCrop>false</ScaleCrop>
  <HeadingPairs>
    <vt:vector size="4" baseType="variant">
      <vt:variant>
        <vt:lpstr>Theme</vt:lpstr>
      </vt:variant>
      <vt:variant>
        <vt:i4>1</vt:i4>
      </vt:variant>
      <vt:variant>
        <vt:lpstr>Slide Titles</vt:lpstr>
      </vt:variant>
      <vt:variant>
        <vt:i4>23</vt:i4>
      </vt:variant>
    </vt:vector>
  </HeadingPairs>
  <TitlesOfParts>
    <vt:vector size="24" baseType="lpstr">
      <vt:lpstr>Default Design</vt:lpstr>
      <vt:lpstr>Seismic Methods for Education &amp; Science !</vt:lpstr>
      <vt:lpstr>What Are We Doing?</vt:lpstr>
      <vt:lpstr>How Are We Doing It?</vt:lpstr>
      <vt:lpstr>Components of ANY  Seismic Field Operation</vt:lpstr>
      <vt:lpstr>LaMarque Testing Observatory UH Coastal Research Center</vt:lpstr>
      <vt:lpstr>Bit / Bottom Hole Assembly / VSP</vt:lpstr>
      <vt:lpstr>But … That’s Not All !</vt:lpstr>
      <vt:lpstr>VIBROSEIS S-to-S</vt:lpstr>
      <vt:lpstr>Seismic Energy Sources</vt:lpstr>
      <vt:lpstr>Don’t Forget Marine …</vt:lpstr>
      <vt:lpstr>Yellowstone Bighorn Research Assoc.</vt:lpstr>
      <vt:lpstr>3D Seismic Exercises</vt:lpstr>
      <vt:lpstr>Industry Commitment to UH AGL:  Geom. Repair / Refraction Statics</vt:lpstr>
      <vt:lpstr>Autonomous Node  Seismic Systems</vt:lpstr>
      <vt:lpstr>Portable “Handtruck” Doghouse</vt:lpstr>
      <vt:lpstr>Surveyor (GPS / Data Collector / PPE)</vt:lpstr>
      <vt:lpstr>Positioning: It’s NOT a “Lost” Art!</vt:lpstr>
      <vt:lpstr>PowerPoint Presentation</vt:lpstr>
      <vt:lpstr>Field Surveying</vt:lpstr>
      <vt:lpstr>Where We REALLY Are !</vt:lpstr>
      <vt:lpstr>Universal Transverse Mercator</vt:lpstr>
      <vt:lpstr>State Plane Coordinate System</vt:lpstr>
      <vt:lpstr>Source-Recorder Combinations</vt:lpstr>
    </vt:vector>
  </TitlesOfParts>
  <Company>Littleton Earth Sciences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Field Fun-In Action</dc:title>
  <dc:creator>J.D. Sposato</dc:creator>
  <cp:lastModifiedBy>jsposato</cp:lastModifiedBy>
  <cp:revision>251</cp:revision>
  <cp:lastPrinted>2013-05-14T16:24:55Z</cp:lastPrinted>
  <dcterms:created xsi:type="dcterms:W3CDTF">1998-02-18T01:23:32Z</dcterms:created>
  <dcterms:modified xsi:type="dcterms:W3CDTF">2013-05-16T00:55:53Z</dcterms:modified>
</cp:coreProperties>
</file>